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heque Bold" charset="1" panose="00000500000000000000"/>
      <p:regular r:id="rId17"/>
    </p:embeddedFont>
    <p:embeddedFont>
      <p:font typeface="Lora Bold" charset="1" panose="00000800000000000000"/>
      <p:regular r:id="rId18"/>
    </p:embeddedFont>
    <p:embeddedFont>
      <p:font typeface="Bodoni FLF" charset="1" panose="02000606090000020003"/>
      <p:regular r:id="rId22"/>
    </p:embeddedFont>
    <p:embeddedFont>
      <p:font typeface="Muli" charset="1" panose="00000500000000000000"/>
      <p:regular r:id="rId23"/>
    </p:embeddedFont>
    <p:embeddedFont>
      <p:font typeface="Muli Ultra-Bold" charset="1" panose="00000900000000000000"/>
      <p:regular r:id="rId27"/>
    </p:embeddedFont>
    <p:embeddedFont>
      <p:font typeface="Bodoni FLF Bold" charset="1" panose="02000803080000020003"/>
      <p:regular r:id="rId30"/>
    </p:embeddedFont>
    <p:embeddedFont>
      <p:font typeface="Muli Bold" charset="1" panose="00000800000000000000"/>
      <p:regular r:id="rId32"/>
    </p:embeddedFont>
    <p:embeddedFont>
      <p:font typeface="Open Sans" charset="1" panose="020B0606030504020204"/>
      <p:regular r:id="rId34"/>
    </p:embeddedFont>
    <p:embeddedFont>
      <p:font typeface="Bauer Bodoni Condensed Bold" charset="1" panose="02070706080706020304"/>
      <p:regular r:id="rId36"/>
    </p:embeddedFont>
    <p:embeddedFont>
      <p:font typeface="Homemade Apple" charset="1" panose="02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27" Target="fonts/font27.fntdata" Type="http://schemas.openxmlformats.org/officeDocument/2006/relationships/font"/><Relationship Id="rId28" Target="notesSlides/notesSlide5.xml" Type="http://schemas.openxmlformats.org/officeDocument/2006/relationships/notesSlide"/><Relationship Id="rId29" Target="notesSlides/notesSlide6.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7.xml" Type="http://schemas.openxmlformats.org/officeDocument/2006/relationships/notesSlide"/><Relationship Id="rId32" Target="fonts/font32.fntdata" Type="http://schemas.openxmlformats.org/officeDocument/2006/relationships/font"/><Relationship Id="rId33" Target="notesSlides/notesSlide8.xml" Type="http://schemas.openxmlformats.org/officeDocument/2006/relationships/notesSlide"/><Relationship Id="rId34" Target="fonts/font34.fntdata" Type="http://schemas.openxmlformats.org/officeDocument/2006/relationships/font"/><Relationship Id="rId35" Target="notesSlides/notesSlide9.xml" Type="http://schemas.openxmlformats.org/officeDocument/2006/relationships/notesSlide"/><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Desempeño de los estudiantes</a:t>
            </a:r>
          </a:p>
          <a:p>
            <a:r>
              <a:rPr lang="en-US"/>
              <a:t/>
            </a:r>
          </a:p>
          <a:p>
            <a:r>
              <a:rPr lang="en-US"/>
              <a:t>Creemos que el ámbito estudiantil ofrece buenos datos para sacar conclusiones reales y con impacto, ofreciendo una base de datos solida es posible visualizarlo de una manera muy estable</a:t>
            </a:r>
          </a:p>
          <a:p>
            <a:r>
              <a:rPr lang="en-US"/>
              <a:t/>
            </a:r>
          </a:p>
          <a:p>
            <a:r>
              <a:rPr lang="en-US"/>
              <a:t/>
            </a:r>
          </a:p>
          <a:p>
            <a:r>
              <a:rPr lang="en-US"/>
              <a:t>Objetivo</a:t>
            </a:r>
          </a:p>
          <a:p>
            <a:r>
              <a:rPr lang="en-US"/>
              <a:t>Desarrollar un modelo para predecir la puntuación de matemáticas de los estudiantes usando características demográficas y académicas.</a:t>
            </a:r>
          </a:p>
          <a:p>
            <a:r>
              <a:rPr lang="en-US"/>
              <a:t/>
            </a:r>
          </a:p>
          <a:p>
            <a:r>
              <a:rPr lang="en-US"/>
              <a:t>Variables</a:t>
            </a:r>
          </a:p>
          <a:p>
            <a:r>
              <a:rPr lang="en-US"/>
              <a:t>Hemos usado las variables como;  Género, raza, nivel educativo de los padres, tipo de almuerzo, preparación para el examen, y puntuaciones en lectura, escritura y matemáticas.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Dificultades y Aprendizajes</a:t>
            </a:r>
          </a:p>
          <a:p>
            <a:r>
              <a:rPr lang="en-US"/>
              <a:t>Desafíos Encontrados:</a:t>
            </a:r>
          </a:p>
          <a:p>
            <a:r>
              <a:rPr lang="en-US"/>
              <a:t/>
            </a:r>
          </a:p>
          <a:p>
            <a:r>
              <a:rPr lang="en-US"/>
              <a:t>Comenzamos con un dataset de "predicción de rendimiento estudiantil" para predecir "aprobar", que parecía adecuado para ML.</a:t>
            </a:r>
          </a:p>
          <a:p>
            <a:r>
              <a:rPr lang="en-US"/>
              <a:t/>
            </a:r>
          </a:p>
          <a:p>
            <a:r>
              <a:rPr lang="en-US"/>
              <a:t>Todos los modelos probaron un desempeño bajo (0.59% de precisión).</a:t>
            </a:r>
          </a:p>
          <a:p>
            <a:r>
              <a:rPr lang="en-US"/>
              <a:t/>
            </a:r>
          </a:p>
          <a:p>
            <a:r>
              <a:rPr lang="en-US"/>
              <a:t>Identificamos que era un dataset sintético con variables aleatorias, lo que explicaba la falta de correlaciones esperadas.</a:t>
            </a:r>
          </a:p>
          <a:p>
            <a:r>
              <a:rPr lang="en-US"/>
              <a:t>Aprendizajes Clave:</a:t>
            </a:r>
          </a:p>
          <a:p>
            <a:r>
              <a:rPr lang="en-US"/>
              <a:t/>
            </a:r>
          </a:p>
          <a:p>
            <a:r>
              <a:rPr lang="en-US"/>
              <a:t>Criterios para seleccionar un dataset adecuado:</a:t>
            </a:r>
          </a:p>
          <a:p>
            <a:r>
              <a:rPr lang="en-US"/>
              <a:t>Fuente de datos: Asegurarse de que sean reales y no generados algorítmicamente.</a:t>
            </a:r>
          </a:p>
          <a:p>
            <a:r>
              <a:rPr lang="en-US"/>
              <a:t>Tasa de nulos: Verificar que la proporción de nulos sea menor al 5%.</a:t>
            </a:r>
          </a:p>
          <a:p>
            <a:r>
              <a:rPr lang="en-US"/>
              <a:t/>
            </a:r>
          </a:p>
          <a:p>
            <a:r>
              <a:rPr lang="en-US"/>
              <a:t>Identificación de patrones: Confirmar la existencia de patrones significativos.</a:t>
            </a:r>
          </a:p>
          <a:p>
            <a:r>
              <a:rPr lang="en-US"/>
              <a:t>Objetivo de uso: Considerar para qué se utilizarán los datos (entrenamiento de modelos, limpieza, etc.).</a:t>
            </a:r>
          </a:p>
          <a:p>
            <a:r>
              <a:rPr lang="en-US"/>
              <a:t/>
            </a:r>
          </a:p>
          <a:p>
            <a:r>
              <a:rPr lang="en-US"/>
              <a:t>Referencias en notebooks: Consultar notebooks relacionados para contexto.</a:t>
            </a:r>
          </a:p>
          <a:p>
            <a:r>
              <a:rPr lang="en-US"/>
              <a:t/>
            </a:r>
          </a:p>
          <a:p>
            <a:r>
              <a:rPr lang="en-US"/>
              <a:t>Número mínimo de observaciones: Asegurar una cantidad suficiente de datos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¿Qué datos hemos utilizado ?</a:t>
            </a:r>
          </a:p>
          <a:p>
            <a:r>
              <a:rPr lang="en-US"/>
              <a:t/>
            </a:r>
          </a:p>
          <a:p>
            <a:r>
              <a:rPr lang="en-US"/>
              <a:t>Datos obtenidos de Kaggle, con información demográfica y académica de estudiantes de tres escuelas secundarias en Estados Unidos.</a:t>
            </a:r>
          </a:p>
          <a:p>
            <a:r>
              <a:rPr lang="en-US"/>
              <a:t/>
            </a:r>
          </a:p>
          <a:p>
            <a:r>
              <a:rPr lang="en-US"/>
              <a:t/>
            </a:r>
          </a:p>
          <a:p>
            <a:r>
              <a:rPr lang="en-US"/>
              <a:t>¡Pasos de limpieza y preprocesamiento de datos!</a:t>
            </a:r>
          </a:p>
          <a:p>
            <a:r>
              <a:rPr lang="en-US"/>
              <a:t/>
            </a:r>
          </a:p>
          <a:p>
            <a:r>
              <a:rPr lang="en-US"/>
              <a:t>Limpieza de Datos: Eliminación de valores faltantes o inconsistentes.</a:t>
            </a:r>
          </a:p>
          <a:p>
            <a:r>
              <a:rPr lang="en-US"/>
              <a:t/>
            </a:r>
          </a:p>
          <a:p>
            <a:r>
              <a:rPr lang="en-US"/>
              <a:t>Codificación One-Hot: Variables categóricas como género, raza/etnia, y nivel educativo de los padres se transformaron en variables binarias.</a:t>
            </a:r>
          </a:p>
          <a:p>
            <a:r>
              <a:rPr lang="en-US"/>
              <a:t/>
            </a:r>
          </a:p>
          <a:p>
            <a:r>
              <a:rPr lang="en-US"/>
              <a:t>Normalización: Aplicada a variables numéricas como las puntuaciones de matemáticas, lectura y escritura para uniformar las escalas de los datos.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Columnas Originales: Género, raza/etnia, nivel educativo de los padres, almuerzo, curso de preparación para el examen, y puntuaciones en matemáticas, lectura y escritura.</a:t>
            </a:r>
          </a:p>
          <a:p>
            <a:r>
              <a:rPr lang="en-US"/>
              <a:t/>
            </a:r>
          </a:p>
          <a:p>
            <a:r>
              <a:rPr lang="en-US"/>
              <a:t>Ejemplo de Registros:</a:t>
            </a:r>
          </a:p>
          <a:p>
            <a:r>
              <a:rPr lang="en-US"/>
              <a:t/>
            </a:r>
          </a:p>
          <a:p>
            <a:r>
              <a:rPr lang="en-US"/>
              <a:t>Ejemplo: "Género: Femenino, Raza: Grupo D, Nivel educativo de los padres: Universidad, Almuerzo: Estándar, Curso de preparación: Completado, Matemáticas: 59, Lectura: 70, Escritura: 78"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Transformaciones (Feature Engineering):</a:t>
            </a:r>
          </a:p>
          <a:p>
            <a:r>
              <a:rPr lang="en-US"/>
              <a:t/>
            </a:r>
          </a:p>
          <a:p>
            <a:r>
              <a:rPr lang="en-US"/>
              <a:t>Codificación One-Hot: Las variables categóricas (género, raza/etnia, nivel educativo de los padres) se transformaron en columnas binarias. Por ejemplo:</a:t>
            </a:r>
          </a:p>
          <a:p>
            <a:r>
              <a:rPr lang="en-US"/>
              <a:t>La columna "Raza/etnia" se convirtió en variables como Race_group B, Race_group C, etc.</a:t>
            </a:r>
          </a:p>
          <a:p>
            <a:r>
              <a:rPr lang="en-US"/>
              <a:t>El nivel educativo de los padres se codificó como múltiples columnas (Education_high school, Education_bachelor's degree,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Insights del Mapa de </a:t>
            </a:r>
          </a:p>
          <a:p>
            <a:r>
              <a:rPr lang="en-US"/>
              <a:t/>
            </a:r>
          </a:p>
          <a:p>
            <a:r>
              <a:rPr lang="en-US"/>
              <a:t>Math Score vs. Reading Score (0.81):</a:t>
            </a:r>
          </a:p>
          <a:p>
            <a:r>
              <a:rPr lang="en-US"/>
              <a:t> Hay una correlación positiva fuerte entre las puntuaciones de matemáticas y lectura, lo que sugiere que los estudiantes que tienen un buen rendimiento en matemáticas también tienden a tener un buen rendimiento en lectura.</a:t>
            </a:r>
          </a:p>
          <a:p>
            <a:r>
              <a:rPr lang="en-US"/>
              <a:t>Math Score vs. Writing Score (0.79):</a:t>
            </a:r>
          </a:p>
          <a:p>
            <a:r>
              <a:rPr lang="en-US"/>
              <a:t> Similar a la anterior, la puntuación de matemáticas también tiene una fuerte correlación con la puntuación de escritura, indicando que las habilidades en matemáticas pueden estar relacionadas con el desempeño en escritura.</a:t>
            </a:r>
          </a:p>
          <a:p>
            <a:r>
              <a:rPr lang="en-US"/>
              <a:t>Influencia del Curso de Preparación de Exámenes:</a:t>
            </a:r>
          </a:p>
          <a:p>
            <a:r>
              <a:rPr lang="en-US"/>
              <a:t/>
            </a:r>
          </a:p>
          <a:p>
            <a:r>
              <a:rPr lang="en-US"/>
              <a:t>Test Preparation Course vs. Writing Score (0.32): </a:t>
            </a:r>
          </a:p>
          <a:p>
            <a:r>
              <a:rPr lang="en-US"/>
              <a:t>Los estudiantes que completaron un curso de preparación para exámenes tienden a tener mejores puntuaciones en matemáticas, lo que sugiere que la preparación adicional puede tener un impacto positivo en el rendimiento académico.</a:t>
            </a:r>
          </a:p>
          <a:p>
            <a:r>
              <a:rPr lang="en-US"/>
              <a:t>Efecto de la Educación de los Padres:</a:t>
            </a:r>
          </a:p>
          <a:p>
            <a:r>
              <a:rPr lang="en-US"/>
              <a:t/>
            </a:r>
          </a:p>
          <a:p>
            <a:r>
              <a:rPr lang="en-US"/>
              <a:t>Education Levels: La educación de los padres, especialmente el nivel de estudios de los padres, muestra correlaciones negativas con las puntuaciones en matemáticas, lectura y escritura, lo que podría indicar que una menor educación de los padres puede asociarse con un rendimiento académico más bajo en sus hijos.</a:t>
            </a:r>
          </a:p>
          <a:p>
            <a:r>
              <a:rPr lang="en-US"/>
              <a:t>Demografía:</a:t>
            </a:r>
          </a:p>
          <a:p>
            <a:r>
              <a:rPr lang="en-US"/>
              <a:t/>
            </a:r>
          </a:p>
          <a:p>
            <a:r>
              <a:rPr lang="en-US"/>
              <a:t>Las correlaciones con el género y la raza/etnicidad son más débiles, lo que sugiere que las diferencias de rendimiento académico en esta población pueden no estar fuertemente influenciadas por estos factores en comparación con las variables académicas y de preparación.</a:t>
            </a:r>
          </a:p>
          <a:p>
            <a:r>
              <a:rPr lang="en-US"/>
              <a:t>Variables con Correlaciones Negativas:</a:t>
            </a:r>
          </a:p>
          <a:p>
            <a:r>
              <a:rPr lang="en-US"/>
              <a:t/>
            </a:r>
          </a:p>
          <a:p>
            <a:r>
              <a:rPr lang="en-US"/>
              <a:t>Algunas variables tienen correlaciones negativas con las puntuaciones académicas, lo que puede indicar áreas que requieren atención, como las diferencias en la asistencia a cursos de preparación que podrían influir en el rendimiento.</a:t>
            </a:r>
          </a:p>
          <a:p>
            <a:r>
              <a:rPr lang="en-US"/>
              <a:t/>
            </a:r>
          </a:p>
          <a:p>
            <a:r>
              <a:rPr lang="en-US"/>
              <a:t>Conclusión</a:t>
            </a:r>
          </a:p>
          <a:p>
            <a:r>
              <a:rPr lang="en-US"/>
              <a:t>El mapa de correlaciones ofrece una visión general de las relaciones entre las diferentes variables, destacando la importancia de la preparación académica y la influencia de la educación de los padres en el rendimiento estudiantil. </a:t>
            </a:r>
          </a:p>
          <a:p>
            <a:r>
              <a:rPr lang="en-US"/>
              <a:t>Estos hallazgos pueden ser útiles para desarrollar estrategias de intervención y apoyo para mejorar el desempeño académico de los estudiantes.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esta diapositiva, presentamos la comparación de dos modelos que hemos probado: Regresión Lineal y Random Forest. Ambos modelos fueron evaluados utilizando dos métricas principales: MAE, que mide el error promedio de las predicciones, y R², que nos indica qué tan bien el modelo ajusta a los datos.</a:t>
            </a:r>
          </a:p>
          <a:p>
            <a:r>
              <a:rPr lang="en-US"/>
              <a:t/>
            </a:r>
          </a:p>
          <a:p>
            <a:r>
              <a:rPr lang="en-US"/>
              <a:t>Primero, en el gráfico de la izquierda, podemos ver las predicciones del modelo de Regresión Lineal frente a los valores reales. La línea roja indica la predicción perfecta, y en general, podemos observar que los puntos están bastante alineados a lo largo de esta línea, lo que sugiere que el modelo ajusta bastante bien, aunque con algo de variabilidad en los extremos.</a:t>
            </a:r>
          </a:p>
          <a:p>
            <a:r>
              <a:rPr lang="en-US"/>
              <a:t/>
            </a:r>
          </a:p>
          <a:p>
            <a:r>
              <a:rPr lang="en-US"/>
              <a:t>Por otro lado, en el gráfico de la derecha, tenemos el modelo de Random Forest. Aquí también observamos un buen ajuste, con muchos puntos cercanos a la línea roja. Sin embargo, este modelo parece captar mejor algunas relaciones complejas que el modelo lineal podría haber pasado por alto, lo que se refleja en una menor dispersión de los puntos en ciertas zonas.</a:t>
            </a:r>
          </a:p>
          <a:p>
            <a:r>
              <a:rPr lang="en-US"/>
              <a:t/>
            </a:r>
          </a:p>
          <a:p>
            <a:r>
              <a:rPr lang="en-US"/>
              <a:t>En resumen, ambos modelos muestran un buen rendimiento. Sin embargo, debemos revisar las métricas de MAE y R² para decidir cuál ofrece mejores resultados en términos de precisión. Random Forest tiende a ser más preciso en situaciones donde hay relaciones complejas, mientras que la Regresión Lineal es más simple y fácil de interpretar.</a:t>
            </a:r>
          </a:p>
          <a:p>
            <a:r>
              <a:rPr lang="en-US"/>
              <a:t/>
            </a:r>
          </a:p>
          <a:p>
            <a:r>
              <a:rPr lang="en-US"/>
              <a:t>Finalmente, la decisión de cuál modelo utilizar dependerá del balance que queramos lograr entre precisión y simplicidad."</a:t>
            </a:r>
          </a:p>
          <a:p>
            <a:r>
              <a:rPr lang="en-US"/>
              <a:t/>
            </a:r>
          </a:p>
          <a:p>
            <a:r>
              <a:rPr lang="en-US"/>
              <a:t/>
            </a:r>
          </a:p>
          <a:p>
            <a:r>
              <a:rPr lang="en-US"/>
              <a:t/>
            </a:r>
          </a:p>
          <a:p>
            <a:r>
              <a:rPr lang="en-US"/>
              <a:t>Regresión Lineal </a:t>
            </a:r>
          </a:p>
          <a:p>
            <a:r>
              <a:rPr lang="en-US"/>
              <a:t/>
            </a:r>
          </a:p>
          <a:p>
            <a:r>
              <a:rPr lang="en-US"/>
              <a:t>Error Absoluto Medio (MAE): 0.05</a:t>
            </a:r>
          </a:p>
          <a:p>
            <a:r>
              <a:rPr lang="en-US"/>
              <a:t>Raíz del Error Cuadrático Medio (RMSE): 0.06</a:t>
            </a:r>
          </a:p>
          <a:p>
            <a:r>
              <a:rPr lang="en-US"/>
              <a:t>R^2 Score: 0.89</a:t>
            </a:r>
          </a:p>
          <a:p>
            <a:r>
              <a:rPr lang="en-US"/>
              <a:t/>
            </a:r>
          </a:p>
          <a:p>
            <a:r>
              <a:rPr lang="en-US"/>
              <a:t>Random Forest</a:t>
            </a:r>
          </a:p>
          <a:p>
            <a:r>
              <a:rPr lang="en-US"/>
              <a:t/>
            </a:r>
          </a:p>
          <a:p>
            <a:r>
              <a:rPr lang="en-US"/>
              <a:t>Error Absoluto Medio (MAE): 0.05</a:t>
            </a:r>
          </a:p>
          <a:p>
            <a:r>
              <a:rPr lang="en-US"/>
              <a:t>Raíz del Error Cuadrático Medio (RMSE): 0.07</a:t>
            </a:r>
          </a:p>
          <a:p>
            <a:r>
              <a:rPr lang="en-US"/>
              <a:t>R^2 Score: 0.85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"Ahora, pasemos a analizar los resultados cuantitativos de ambos modelos. Evaluamos el rendimiento utilizando dos métricas clave: MAE y R² Score.</a:t>
            </a:r>
          </a:p>
          <a:p>
            <a:r>
              <a:rPr lang="en-US"/>
              <a:t/>
            </a:r>
          </a:p>
          <a:p>
            <a:r>
              <a:rPr lang="en-US"/>
              <a:t>Empezando por la Regresión Lineal:</a:t>
            </a:r>
          </a:p>
          <a:p>
            <a:r>
              <a:rPr lang="en-US"/>
              <a:t/>
            </a:r>
          </a:p>
          <a:p>
            <a:r>
              <a:rPr lang="en-US"/>
              <a:t>El MAE (Error Absoluto Medio) es de 3.59, lo que significa que, en promedio, el modelo se desvía alrededor de 3.6 puntos de los valores reales.</a:t>
            </a:r>
          </a:p>
          <a:p>
            <a:r>
              <a:rPr lang="en-US"/>
              <a:t>El R² Score es de 0.8998, lo que indica que el modelo explica aproximadamente el 90% de la variabilidad de los datos, lo que es un ajuste muy bueno.</a:t>
            </a:r>
          </a:p>
          <a:p>
            <a:r>
              <a:rPr lang="en-US"/>
              <a:t>Por otro lado, en el modelo de Random Forest:</a:t>
            </a:r>
          </a:p>
          <a:p>
            <a:r>
              <a:rPr lang="en-US"/>
              <a:t/>
            </a:r>
          </a:p>
          <a:p>
            <a:r>
              <a:rPr lang="en-US"/>
              <a:t>El MAE es un poco mayor, 4.23, lo que sugiere que este modelo tiene un mayor error promedio en sus predicciones comparado con la Regresión Lineal.</a:t>
            </a:r>
          </a:p>
          <a:p>
            <a:r>
              <a:rPr lang="en-US"/>
              <a:t>El R² Score es de 0.8620, lo que significa que este modelo explica cerca del 86% de la variabilidad de los datos, un poco menos que la Regresión Lineal.</a:t>
            </a:r>
          </a:p>
          <a:p>
            <a:r>
              <a:rPr lang="en-US"/>
              <a:t>En resumen, aunque Random Forest es un modelo más complejo, en este caso la Regresión Lineal ofrece un mejor rendimiento general, con un menor error y una mejor capacidad para explicar la variabilidad de los datos. Esto podría deberse a que los datos siguen una tendencia más lineal, lo que hace que la simplicidad del modelo lineal funcione mejor en este contexto."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Conclusiones Finales</a:t>
            </a:r>
          </a:p>
          <a:p>
            <a:r>
              <a:rPr lang="en-US"/>
              <a:t/>
            </a:r>
          </a:p>
          <a:p>
            <a:r>
              <a:rPr lang="en-US"/>
              <a:t>Después de probar diferentes modelos, se ha determinado que la **Regresión Lineal** es el modelo más adecuado para predecir la puntuación de escritura en función de las puntuaciones de matemáticas y lectura. Esto se debe a los siguientes factores:</a:t>
            </a:r>
          </a:p>
          <a:p>
            <a:r>
              <a:rPr lang="en-US"/>
              <a:t/>
            </a:r>
          </a:p>
          <a:p>
            <a:r>
              <a:rPr lang="en-US"/>
              <a:t>- **Menor MAE**: La Regresión Lineal tiene un error absoluto promedio más bajo (MAE = 3.60), lo que indica predicciones más precisas en comparación con Random Forest.</a:t>
            </a:r>
          </a:p>
          <a:p>
            <a:r>
              <a:rPr lang="en-US"/>
              <a:t>- **Mejor R²**: La Regresión Lineal tiene un mejor coeficiente de determinación (R² = 0.90), lo que sugiere que este modelo captura mejor las relaciones entre las variables en comparación con Random Forest.</a:t>
            </a:r>
          </a:p>
          <a:p>
            <a:r>
              <a:rPr lang="en-US"/>
              <a:t>- **Simplicidad**: Dado que las relaciones entre las variables parecen ser principalmente lineales, un modelo simple como la Regresión Lineal es suficiente para obtener buenos resultados, evitando la complejidad adicional de modelos no lineales como Random Forest.</a:t>
            </a:r>
          </a:p>
          <a:p>
            <a:r>
              <a:rPr lang="en-US"/>
              <a:t/>
            </a:r>
          </a:p>
          <a:p>
            <a:r>
              <a:rPr lang="en-US"/>
              <a:t>Por lo tanto, el modelo final elegido para este proyecto es la **Regresión Lineal**.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65.png" Type="http://schemas.openxmlformats.org/officeDocument/2006/relationships/image"/><Relationship Id="rId12" Target="../media/image66.png" Type="http://schemas.openxmlformats.org/officeDocument/2006/relationships/image"/><Relationship Id="rId2" Target="../notesSlides/notesSlide9.xml" Type="http://schemas.openxmlformats.org/officeDocument/2006/relationships/notesSlid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4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2" Target="../notesSlides/notesSlide1.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2" Target="../notesSlides/notesSlide3.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2" Target="../notesSlides/notesSlide4.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58.png" Type="http://schemas.openxmlformats.org/officeDocument/2006/relationships/image"/><Relationship Id="rId2" Target="../notesSlides/notesSlide8.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EEE3"/>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727412" y="-135490"/>
            <a:ext cx="6642675" cy="11199331"/>
          </a:xfrm>
          <a:custGeom>
            <a:avLst/>
            <a:gdLst/>
            <a:ahLst/>
            <a:cxnLst/>
            <a:rect r="r" b="b" t="t" l="l"/>
            <a:pathLst>
              <a:path h="11199331" w="6642675">
                <a:moveTo>
                  <a:pt x="0" y="0"/>
                </a:moveTo>
                <a:lnTo>
                  <a:pt x="6642676" y="0"/>
                </a:lnTo>
                <a:lnTo>
                  <a:pt x="6642676" y="11199331"/>
                </a:lnTo>
                <a:lnTo>
                  <a:pt x="0" y="11199331"/>
                </a:lnTo>
                <a:lnTo>
                  <a:pt x="0" y="0"/>
                </a:lnTo>
                <a:close/>
              </a:path>
            </a:pathLst>
          </a:custGeom>
          <a:blipFill>
            <a:blip r:embed="rId2">
              <a:extLst>
                <a:ext uri="{96DAC541-7B7A-43D3-8B79-37D633B846F1}">
                  <asvg:svgBlip xmlns:asvg="http://schemas.microsoft.com/office/drawing/2016/SVG/main" r:embed="rId3"/>
                </a:ext>
              </a:extLst>
            </a:blip>
            <a:stretch>
              <a:fillRect l="-26236" t="0" r="0" b="0"/>
            </a:stretch>
          </a:blipFill>
        </p:spPr>
      </p:sp>
      <p:sp>
        <p:nvSpPr>
          <p:cNvPr name="Freeform 3" id="3"/>
          <p:cNvSpPr/>
          <p:nvPr/>
        </p:nvSpPr>
        <p:spPr>
          <a:xfrm flipH="false" flipV="false" rot="3412007">
            <a:off x="-1253070" y="6928661"/>
            <a:ext cx="2506139" cy="6072144"/>
          </a:xfrm>
          <a:custGeom>
            <a:avLst/>
            <a:gdLst/>
            <a:ahLst/>
            <a:cxnLst/>
            <a:rect r="r" b="b" t="t" l="l"/>
            <a:pathLst>
              <a:path h="6072144" w="2506139">
                <a:moveTo>
                  <a:pt x="0" y="0"/>
                </a:moveTo>
                <a:lnTo>
                  <a:pt x="2506140" y="0"/>
                </a:lnTo>
                <a:lnTo>
                  <a:pt x="2506140" y="6072144"/>
                </a:lnTo>
                <a:lnTo>
                  <a:pt x="0" y="60721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52294" y="588942"/>
            <a:ext cx="1583412" cy="2262017"/>
          </a:xfrm>
          <a:custGeom>
            <a:avLst/>
            <a:gdLst/>
            <a:ahLst/>
            <a:cxnLst/>
            <a:rect r="r" b="b" t="t" l="l"/>
            <a:pathLst>
              <a:path h="2262017" w="1583412">
                <a:moveTo>
                  <a:pt x="0" y="0"/>
                </a:moveTo>
                <a:lnTo>
                  <a:pt x="1583412" y="0"/>
                </a:lnTo>
                <a:lnTo>
                  <a:pt x="1583412" y="2262017"/>
                </a:lnTo>
                <a:lnTo>
                  <a:pt x="0" y="22620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4428397" y="4184038"/>
            <a:ext cx="10016030" cy="3738101"/>
            <a:chOff x="0" y="0"/>
            <a:chExt cx="13354706" cy="4984134"/>
          </a:xfrm>
        </p:grpSpPr>
        <p:sp>
          <p:nvSpPr>
            <p:cNvPr name="TextBox 6" id="6"/>
            <p:cNvSpPr txBox="true"/>
            <p:nvPr/>
          </p:nvSpPr>
          <p:spPr>
            <a:xfrm rot="0">
              <a:off x="0" y="-38100"/>
              <a:ext cx="13354706" cy="2512060"/>
            </a:xfrm>
            <a:prstGeom prst="rect">
              <a:avLst/>
            </a:prstGeom>
          </p:spPr>
          <p:txBody>
            <a:bodyPr anchor="t" rtlCol="false" tIns="0" lIns="0" bIns="0" rIns="0">
              <a:spAutoFit/>
            </a:bodyPr>
            <a:lstStyle/>
            <a:p>
              <a:pPr algn="ctr">
                <a:lnSpc>
                  <a:spcPts val="7439"/>
                </a:lnSpc>
              </a:pPr>
              <a:r>
                <a:rPr lang="en-US" sz="5999">
                  <a:solidFill>
                    <a:srgbClr val="2C2C2E"/>
                  </a:solidFill>
                  <a:latin typeface="Cheque Bold"/>
                  <a:ea typeface="Cheque Bold"/>
                  <a:cs typeface="Cheque Bold"/>
                  <a:sym typeface="Cheque Bold"/>
                </a:rPr>
                <a:t>Student Performance Prediction</a:t>
              </a:r>
            </a:p>
          </p:txBody>
        </p:sp>
        <p:sp>
          <p:nvSpPr>
            <p:cNvPr name="TextBox 7" id="7"/>
            <p:cNvSpPr txBox="true"/>
            <p:nvPr/>
          </p:nvSpPr>
          <p:spPr>
            <a:xfrm rot="0">
              <a:off x="0" y="2615161"/>
              <a:ext cx="13354706" cy="2368973"/>
            </a:xfrm>
            <a:prstGeom prst="rect">
              <a:avLst/>
            </a:prstGeom>
          </p:spPr>
          <p:txBody>
            <a:bodyPr anchor="t" rtlCol="false" tIns="0" lIns="0" bIns="0" rIns="0">
              <a:spAutoFit/>
            </a:bodyPr>
            <a:lstStyle/>
            <a:p>
              <a:pPr algn="ctr">
                <a:lnSpc>
                  <a:spcPts val="3360"/>
                </a:lnSpc>
              </a:pPr>
              <a:r>
                <a:rPr lang="en-US" b="true" sz="2400" spc="321">
                  <a:solidFill>
                    <a:srgbClr val="2C2C2E"/>
                  </a:solidFill>
                  <a:latin typeface="Lora Bold"/>
                  <a:ea typeface="Lora Bold"/>
                  <a:cs typeface="Lora Bold"/>
                  <a:sym typeface="Lora Bold"/>
                </a:rPr>
                <a:t>ALEX ALEGRE</a:t>
              </a:r>
            </a:p>
            <a:p>
              <a:pPr algn="ctr">
                <a:lnSpc>
                  <a:spcPts val="3360"/>
                </a:lnSpc>
              </a:pPr>
              <a:r>
                <a:rPr lang="en-US" b="true" sz="2400" spc="321">
                  <a:solidFill>
                    <a:srgbClr val="2C2C2E"/>
                  </a:solidFill>
                  <a:latin typeface="Lora Bold"/>
                  <a:ea typeface="Lora Bold"/>
                  <a:cs typeface="Lora Bold"/>
                  <a:sym typeface="Lora Bold"/>
                </a:rPr>
                <a:t>TATIANA JUAN</a:t>
              </a:r>
            </a:p>
            <a:p>
              <a:pPr algn="ctr">
                <a:lnSpc>
                  <a:spcPts val="3360"/>
                </a:lnSpc>
              </a:pPr>
              <a:r>
                <a:rPr lang="en-US" b="true" sz="2400" spc="321">
                  <a:solidFill>
                    <a:srgbClr val="2C2C2E"/>
                  </a:solidFill>
                  <a:latin typeface="Lora Bold"/>
                  <a:ea typeface="Lora Bold"/>
                  <a:cs typeface="Lora Bold"/>
                  <a:sym typeface="Lora Bold"/>
                </a:rPr>
                <a:t>IRENE SIFRE</a:t>
              </a:r>
            </a:p>
            <a:p>
              <a:pPr algn="ctr">
                <a:lnSpc>
                  <a:spcPts val="4480"/>
                </a:lnSpc>
              </a:pPr>
            </a:p>
          </p:txBody>
        </p:sp>
      </p:grpSp>
      <p:sp>
        <p:nvSpPr>
          <p:cNvPr name="Freeform 8" id="8"/>
          <p:cNvSpPr/>
          <p:nvPr/>
        </p:nvSpPr>
        <p:spPr>
          <a:xfrm flipH="false" flipV="false" rot="7365178">
            <a:off x="16888649" y="6848826"/>
            <a:ext cx="2838056" cy="6876348"/>
          </a:xfrm>
          <a:custGeom>
            <a:avLst/>
            <a:gdLst/>
            <a:ahLst/>
            <a:cxnLst/>
            <a:rect r="r" b="b" t="t" l="l"/>
            <a:pathLst>
              <a:path h="6876348" w="2838056">
                <a:moveTo>
                  <a:pt x="0" y="0"/>
                </a:moveTo>
                <a:lnTo>
                  <a:pt x="2838057" y="0"/>
                </a:lnTo>
                <a:lnTo>
                  <a:pt x="2838057" y="6876348"/>
                </a:lnTo>
                <a:lnTo>
                  <a:pt x="0" y="6876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478474">
            <a:off x="16974755" y="-1828935"/>
            <a:ext cx="1329320" cy="4778603"/>
          </a:xfrm>
          <a:custGeom>
            <a:avLst/>
            <a:gdLst/>
            <a:ahLst/>
            <a:cxnLst/>
            <a:rect r="r" b="b" t="t" l="l"/>
            <a:pathLst>
              <a:path h="4778603" w="1329320">
                <a:moveTo>
                  <a:pt x="0" y="0"/>
                </a:moveTo>
                <a:lnTo>
                  <a:pt x="1329321" y="0"/>
                </a:lnTo>
                <a:lnTo>
                  <a:pt x="1329321" y="4778603"/>
                </a:lnTo>
                <a:lnTo>
                  <a:pt x="0" y="47786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0">
            <a:off x="15981916" y="3984486"/>
            <a:ext cx="3141691" cy="2727162"/>
          </a:xfrm>
          <a:custGeom>
            <a:avLst/>
            <a:gdLst/>
            <a:ahLst/>
            <a:cxnLst/>
            <a:rect r="r" b="b" t="t" l="l"/>
            <a:pathLst>
              <a:path h="2727162" w="3141691">
                <a:moveTo>
                  <a:pt x="3141691" y="0"/>
                </a:moveTo>
                <a:lnTo>
                  <a:pt x="0" y="0"/>
                </a:lnTo>
                <a:lnTo>
                  <a:pt x="0" y="2727163"/>
                </a:lnTo>
                <a:lnTo>
                  <a:pt x="3141691" y="2727163"/>
                </a:lnTo>
                <a:lnTo>
                  <a:pt x="314169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485334" y="3784935"/>
            <a:ext cx="3601458" cy="3126266"/>
          </a:xfrm>
          <a:custGeom>
            <a:avLst/>
            <a:gdLst/>
            <a:ahLst/>
            <a:cxnLst/>
            <a:rect r="r" b="b" t="t" l="l"/>
            <a:pathLst>
              <a:path h="3126266" w="3601458">
                <a:moveTo>
                  <a:pt x="0" y="0"/>
                </a:moveTo>
                <a:lnTo>
                  <a:pt x="3601458" y="0"/>
                </a:lnTo>
                <a:lnTo>
                  <a:pt x="3601458" y="3126265"/>
                </a:lnTo>
                <a:lnTo>
                  <a:pt x="0" y="31262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7638463">
            <a:off x="-484764" y="-3529373"/>
            <a:ext cx="969528" cy="6583212"/>
          </a:xfrm>
          <a:custGeom>
            <a:avLst/>
            <a:gdLst/>
            <a:ahLst/>
            <a:cxnLst/>
            <a:rect r="r" b="b" t="t" l="l"/>
            <a:pathLst>
              <a:path h="6583212" w="969528">
                <a:moveTo>
                  <a:pt x="0" y="0"/>
                </a:moveTo>
                <a:lnTo>
                  <a:pt x="969528" y="0"/>
                </a:lnTo>
                <a:lnTo>
                  <a:pt x="969528" y="6583212"/>
                </a:lnTo>
                <a:lnTo>
                  <a:pt x="0" y="65832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DACD"/>
        </a:solidFill>
      </p:bgPr>
    </p:bg>
    <p:spTree>
      <p:nvGrpSpPr>
        <p:cNvPr id="1" name=""/>
        <p:cNvGrpSpPr/>
        <p:nvPr/>
      </p:nvGrpSpPr>
      <p:grpSpPr>
        <a:xfrm>
          <a:off x="0" y="0"/>
          <a:ext cx="0" cy="0"/>
          <a:chOff x="0" y="0"/>
          <a:chExt cx="0" cy="0"/>
        </a:xfrm>
      </p:grpSpPr>
      <p:sp>
        <p:nvSpPr>
          <p:cNvPr name="Freeform 2" id="2"/>
          <p:cNvSpPr/>
          <p:nvPr/>
        </p:nvSpPr>
        <p:spPr>
          <a:xfrm flipH="false" flipV="false" rot="0">
            <a:off x="15370739" y="9306091"/>
            <a:ext cx="12093259" cy="980909"/>
          </a:xfrm>
          <a:custGeom>
            <a:avLst/>
            <a:gdLst/>
            <a:ahLst/>
            <a:cxnLst/>
            <a:rect r="r" b="b" t="t" l="l"/>
            <a:pathLst>
              <a:path h="980909" w="12093259">
                <a:moveTo>
                  <a:pt x="0" y="0"/>
                </a:moveTo>
                <a:lnTo>
                  <a:pt x="12093258" y="0"/>
                </a:lnTo>
                <a:lnTo>
                  <a:pt x="12093258" y="980909"/>
                </a:lnTo>
                <a:lnTo>
                  <a:pt x="0" y="980909"/>
                </a:lnTo>
                <a:lnTo>
                  <a:pt x="0" y="0"/>
                </a:lnTo>
                <a:close/>
              </a:path>
            </a:pathLst>
          </a:custGeom>
          <a:blipFill>
            <a:blip r:embed="rId3">
              <a:extLst>
                <a:ext uri="{96DAC541-7B7A-43D3-8B79-37D633B846F1}">
                  <asvg:svgBlip xmlns:asvg="http://schemas.microsoft.com/office/drawing/2016/SVG/main" r:embed="rId4"/>
                </a:ext>
              </a:extLst>
            </a:blip>
            <a:stretch>
              <a:fillRect l="0" t="0" r="-1248" b="-529796"/>
            </a:stretch>
          </a:blipFill>
        </p:spPr>
      </p:sp>
      <p:sp>
        <p:nvSpPr>
          <p:cNvPr name="Freeform 3" id="3"/>
          <p:cNvSpPr/>
          <p:nvPr/>
        </p:nvSpPr>
        <p:spPr>
          <a:xfrm flipH="false" flipV="false" rot="0">
            <a:off x="15965998" y="614952"/>
            <a:ext cx="1869739" cy="1835744"/>
          </a:xfrm>
          <a:custGeom>
            <a:avLst/>
            <a:gdLst/>
            <a:ahLst/>
            <a:cxnLst/>
            <a:rect r="r" b="b" t="t" l="l"/>
            <a:pathLst>
              <a:path h="1835744" w="1869739">
                <a:moveTo>
                  <a:pt x="0" y="0"/>
                </a:moveTo>
                <a:lnTo>
                  <a:pt x="1869739" y="0"/>
                </a:lnTo>
                <a:lnTo>
                  <a:pt x="1869739" y="1835744"/>
                </a:lnTo>
                <a:lnTo>
                  <a:pt x="0" y="18357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0">
            <a:off x="15965998" y="6807898"/>
            <a:ext cx="2245270" cy="2610779"/>
          </a:xfrm>
          <a:custGeom>
            <a:avLst/>
            <a:gdLst/>
            <a:ahLst/>
            <a:cxnLst/>
            <a:rect r="r" b="b" t="t" l="l"/>
            <a:pathLst>
              <a:path h="2610779" w="2245270">
                <a:moveTo>
                  <a:pt x="2245271" y="0"/>
                </a:moveTo>
                <a:lnTo>
                  <a:pt x="0" y="0"/>
                </a:lnTo>
                <a:lnTo>
                  <a:pt x="0" y="2610779"/>
                </a:lnTo>
                <a:lnTo>
                  <a:pt x="2245271" y="2610779"/>
                </a:lnTo>
                <a:lnTo>
                  <a:pt x="224527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3210124" y="455052"/>
            <a:ext cx="11517732" cy="1502410"/>
            <a:chOff x="0" y="0"/>
            <a:chExt cx="15356976" cy="2003213"/>
          </a:xfrm>
        </p:grpSpPr>
        <p:sp>
          <p:nvSpPr>
            <p:cNvPr name="TextBox 6" id="6"/>
            <p:cNvSpPr txBox="true"/>
            <p:nvPr/>
          </p:nvSpPr>
          <p:spPr>
            <a:xfrm rot="0">
              <a:off x="815789" y="-123825"/>
              <a:ext cx="13725398" cy="2127038"/>
            </a:xfrm>
            <a:prstGeom prst="rect">
              <a:avLst/>
            </a:prstGeom>
          </p:spPr>
          <p:txBody>
            <a:bodyPr anchor="t" rtlCol="false" tIns="0" lIns="0" bIns="0" rIns="0">
              <a:spAutoFit/>
            </a:bodyPr>
            <a:lstStyle/>
            <a:p>
              <a:pPr algn="ctr">
                <a:lnSpc>
                  <a:spcPts val="6439"/>
                </a:lnSpc>
              </a:pPr>
              <a:r>
                <a:rPr lang="en-US" sz="4599">
                  <a:solidFill>
                    <a:srgbClr val="2C2C2E"/>
                  </a:solidFill>
                  <a:latin typeface="Bodoni FLF"/>
                  <a:ea typeface="Bodoni FLF"/>
                  <a:cs typeface="Bodoni FLF"/>
                  <a:sym typeface="Bodoni FLF"/>
                </a:rPr>
                <a:t>Conclusiones</a:t>
              </a:r>
            </a:p>
            <a:p>
              <a:pPr algn="ctr">
                <a:lnSpc>
                  <a:spcPts val="6439"/>
                </a:lnSpc>
                <a:spcBef>
                  <a:spcPct val="0"/>
                </a:spcBef>
              </a:pPr>
            </a:p>
          </p:txBody>
        </p:sp>
        <p:sp>
          <p:nvSpPr>
            <p:cNvPr name="TextBox 7" id="7"/>
            <p:cNvSpPr txBox="true"/>
            <p:nvPr/>
          </p:nvSpPr>
          <p:spPr>
            <a:xfrm rot="0">
              <a:off x="0" y="1384697"/>
              <a:ext cx="15356976" cy="505556"/>
            </a:xfrm>
            <a:prstGeom prst="rect">
              <a:avLst/>
            </a:prstGeom>
          </p:spPr>
          <p:txBody>
            <a:bodyPr anchor="t" rtlCol="false" tIns="0" lIns="0" bIns="0" rIns="0">
              <a:spAutoFit/>
            </a:bodyPr>
            <a:lstStyle/>
            <a:p>
              <a:pPr algn="ctr" marL="0" indent="0" lvl="0">
                <a:lnSpc>
                  <a:spcPts val="3220"/>
                </a:lnSpc>
                <a:spcBef>
                  <a:spcPct val="0"/>
                </a:spcBef>
              </a:pPr>
            </a:p>
          </p:txBody>
        </p:sp>
        <p:sp>
          <p:nvSpPr>
            <p:cNvPr name="Freeform 8" id="8"/>
            <p:cNvSpPr/>
            <p:nvPr/>
          </p:nvSpPr>
          <p:spPr>
            <a:xfrm flipH="false" flipV="false" rot="-118389">
              <a:off x="1889769" y="964016"/>
              <a:ext cx="11577437" cy="547297"/>
            </a:xfrm>
            <a:custGeom>
              <a:avLst/>
              <a:gdLst/>
              <a:ahLst/>
              <a:cxnLst/>
              <a:rect r="r" b="b" t="t" l="l"/>
              <a:pathLst>
                <a:path h="547297" w="11577437">
                  <a:moveTo>
                    <a:pt x="0" y="0"/>
                  </a:moveTo>
                  <a:lnTo>
                    <a:pt x="11577438" y="0"/>
                  </a:lnTo>
                  <a:lnTo>
                    <a:pt x="11577438" y="547297"/>
                  </a:lnTo>
                  <a:lnTo>
                    <a:pt x="0" y="5472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9" id="9"/>
          <p:cNvSpPr/>
          <p:nvPr/>
        </p:nvSpPr>
        <p:spPr>
          <a:xfrm flipH="false" flipV="false" rot="0">
            <a:off x="317419" y="7186799"/>
            <a:ext cx="2316327" cy="2899940"/>
          </a:xfrm>
          <a:custGeom>
            <a:avLst/>
            <a:gdLst/>
            <a:ahLst/>
            <a:cxnLst/>
            <a:rect r="r" b="b" t="t" l="l"/>
            <a:pathLst>
              <a:path h="2899940" w="2316327">
                <a:moveTo>
                  <a:pt x="0" y="0"/>
                </a:moveTo>
                <a:lnTo>
                  <a:pt x="2316327" y="0"/>
                </a:lnTo>
                <a:lnTo>
                  <a:pt x="2316327" y="2899940"/>
                </a:lnTo>
                <a:lnTo>
                  <a:pt x="0" y="2899940"/>
                </a:lnTo>
                <a:lnTo>
                  <a:pt x="0" y="0"/>
                </a:lnTo>
                <a:close/>
              </a:path>
            </a:pathLst>
          </a:custGeom>
          <a:blipFill>
            <a:blip r:embed="rId11"/>
            <a:stretch>
              <a:fillRect l="0" t="0" r="0" b="0"/>
            </a:stretch>
          </a:blipFill>
        </p:spPr>
      </p:sp>
      <p:sp>
        <p:nvSpPr>
          <p:cNvPr name="Freeform 10" id="10"/>
          <p:cNvSpPr/>
          <p:nvPr/>
        </p:nvSpPr>
        <p:spPr>
          <a:xfrm flipH="false" flipV="false" rot="0">
            <a:off x="4148955" y="2089611"/>
            <a:ext cx="9640071" cy="5097188"/>
          </a:xfrm>
          <a:custGeom>
            <a:avLst/>
            <a:gdLst/>
            <a:ahLst/>
            <a:cxnLst/>
            <a:rect r="r" b="b" t="t" l="l"/>
            <a:pathLst>
              <a:path h="5097188" w="9640071">
                <a:moveTo>
                  <a:pt x="0" y="0"/>
                </a:moveTo>
                <a:lnTo>
                  <a:pt x="9640071" y="0"/>
                </a:lnTo>
                <a:lnTo>
                  <a:pt x="9640071" y="5097188"/>
                </a:lnTo>
                <a:lnTo>
                  <a:pt x="0" y="5097188"/>
                </a:lnTo>
                <a:lnTo>
                  <a:pt x="0" y="0"/>
                </a:lnTo>
                <a:close/>
              </a:path>
            </a:pathLst>
          </a:custGeom>
          <a:blipFill>
            <a:blip r:embed="rId12"/>
            <a:stretch>
              <a:fillRect l="0" t="0" r="0" b="0"/>
            </a:stretch>
          </a:blipFill>
        </p:spPr>
      </p:sp>
      <p:sp>
        <p:nvSpPr>
          <p:cNvPr name="TextBox 11" id="11"/>
          <p:cNvSpPr txBox="true"/>
          <p:nvPr/>
        </p:nvSpPr>
        <p:spPr>
          <a:xfrm rot="0">
            <a:off x="3210124" y="7760862"/>
            <a:ext cx="8359615" cy="1747519"/>
          </a:xfrm>
          <a:prstGeom prst="rect">
            <a:avLst/>
          </a:prstGeom>
        </p:spPr>
        <p:txBody>
          <a:bodyPr anchor="t" rtlCol="false" tIns="0" lIns="0" bIns="0" rIns="0">
            <a:spAutoFit/>
          </a:bodyPr>
          <a:lstStyle/>
          <a:p>
            <a:pPr algn="ctr">
              <a:lnSpc>
                <a:spcPts val="12880"/>
              </a:lnSpc>
            </a:pPr>
            <a:r>
              <a:rPr lang="en-US" sz="9200" b="true">
                <a:solidFill>
                  <a:srgbClr val="2C2C2E"/>
                </a:solidFill>
                <a:latin typeface="Bauer Bodoni Condensed Bold"/>
                <a:ea typeface="Bauer Bodoni Condensed Bold"/>
                <a:cs typeface="Bauer Bodoni Condensed Bold"/>
                <a:sym typeface="Bauer Bodoni Condensed Bold"/>
              </a:rPr>
              <a:t>Regresión Lineal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EEE3"/>
        </a:solidFill>
      </p:bgPr>
    </p:bg>
    <p:spTree>
      <p:nvGrpSpPr>
        <p:cNvPr id="1" name=""/>
        <p:cNvGrpSpPr/>
        <p:nvPr/>
      </p:nvGrpSpPr>
      <p:grpSpPr>
        <a:xfrm>
          <a:off x="0" y="0"/>
          <a:ext cx="0" cy="0"/>
          <a:chOff x="0" y="0"/>
          <a:chExt cx="0" cy="0"/>
        </a:xfrm>
      </p:grpSpPr>
      <p:sp>
        <p:nvSpPr>
          <p:cNvPr name="Freeform 2" id="2"/>
          <p:cNvSpPr/>
          <p:nvPr/>
        </p:nvSpPr>
        <p:spPr>
          <a:xfrm flipH="false" flipV="false" rot="0">
            <a:off x="-578054" y="9258300"/>
            <a:ext cx="19095904" cy="1548908"/>
          </a:xfrm>
          <a:custGeom>
            <a:avLst/>
            <a:gdLst/>
            <a:ahLst/>
            <a:cxnLst/>
            <a:rect r="r" b="b" t="t" l="l"/>
            <a:pathLst>
              <a:path h="1548908" w="19095904">
                <a:moveTo>
                  <a:pt x="0" y="0"/>
                </a:moveTo>
                <a:lnTo>
                  <a:pt x="19095904" y="0"/>
                </a:lnTo>
                <a:lnTo>
                  <a:pt x="19095904" y="1548908"/>
                </a:lnTo>
                <a:lnTo>
                  <a:pt x="0" y="1548908"/>
                </a:lnTo>
                <a:lnTo>
                  <a:pt x="0" y="0"/>
                </a:lnTo>
                <a:close/>
              </a:path>
            </a:pathLst>
          </a:custGeom>
          <a:blipFill>
            <a:blip r:embed="rId2">
              <a:extLst>
                <a:ext uri="{96DAC541-7B7A-43D3-8B79-37D633B846F1}">
                  <asvg:svgBlip xmlns:asvg="http://schemas.microsoft.com/office/drawing/2016/SVG/main" r:embed="rId3"/>
                </a:ext>
              </a:extLst>
            </a:blip>
            <a:stretch>
              <a:fillRect l="0" t="0" r="-1248" b="-529796"/>
            </a:stretch>
          </a:blipFill>
        </p:spPr>
      </p:sp>
      <p:sp>
        <p:nvSpPr>
          <p:cNvPr name="Freeform 3" id="3"/>
          <p:cNvSpPr/>
          <p:nvPr/>
        </p:nvSpPr>
        <p:spPr>
          <a:xfrm flipH="false" flipV="false" rot="0">
            <a:off x="13719770" y="-2140339"/>
            <a:ext cx="5424428" cy="5325802"/>
          </a:xfrm>
          <a:custGeom>
            <a:avLst/>
            <a:gdLst/>
            <a:ahLst/>
            <a:cxnLst/>
            <a:rect r="r" b="b" t="t" l="l"/>
            <a:pathLst>
              <a:path h="5325802" w="5424428">
                <a:moveTo>
                  <a:pt x="0" y="0"/>
                </a:moveTo>
                <a:lnTo>
                  <a:pt x="5424428" y="0"/>
                </a:lnTo>
                <a:lnTo>
                  <a:pt x="5424428" y="5325803"/>
                </a:lnTo>
                <a:lnTo>
                  <a:pt x="0" y="5325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44161">
            <a:off x="7609924" y="4002365"/>
            <a:ext cx="7636030" cy="3318202"/>
          </a:xfrm>
          <a:custGeom>
            <a:avLst/>
            <a:gdLst/>
            <a:ahLst/>
            <a:cxnLst/>
            <a:rect r="r" b="b" t="t" l="l"/>
            <a:pathLst>
              <a:path h="3318202" w="7636030">
                <a:moveTo>
                  <a:pt x="0" y="0"/>
                </a:moveTo>
                <a:lnTo>
                  <a:pt x="7636030" y="0"/>
                </a:lnTo>
                <a:lnTo>
                  <a:pt x="7636030" y="3318202"/>
                </a:lnTo>
                <a:lnTo>
                  <a:pt x="0" y="33182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56321" y="8951873"/>
            <a:ext cx="1986521" cy="681921"/>
          </a:xfrm>
          <a:custGeom>
            <a:avLst/>
            <a:gdLst/>
            <a:ahLst/>
            <a:cxnLst/>
            <a:rect r="r" b="b" t="t" l="l"/>
            <a:pathLst>
              <a:path h="681921" w="1986521">
                <a:moveTo>
                  <a:pt x="0" y="0"/>
                </a:moveTo>
                <a:lnTo>
                  <a:pt x="1986521" y="0"/>
                </a:lnTo>
                <a:lnTo>
                  <a:pt x="1986521" y="681921"/>
                </a:lnTo>
                <a:lnTo>
                  <a:pt x="0" y="6819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32168" y="5866285"/>
            <a:ext cx="3641266" cy="3919171"/>
          </a:xfrm>
          <a:custGeom>
            <a:avLst/>
            <a:gdLst/>
            <a:ahLst/>
            <a:cxnLst/>
            <a:rect r="r" b="b" t="t" l="l"/>
            <a:pathLst>
              <a:path h="3919171" w="3641266">
                <a:moveTo>
                  <a:pt x="0" y="0"/>
                </a:moveTo>
                <a:lnTo>
                  <a:pt x="3641266" y="0"/>
                </a:lnTo>
                <a:lnTo>
                  <a:pt x="3641266" y="3919171"/>
                </a:lnTo>
                <a:lnTo>
                  <a:pt x="0" y="39191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863796" y="7945270"/>
            <a:ext cx="1264858" cy="1688524"/>
          </a:xfrm>
          <a:custGeom>
            <a:avLst/>
            <a:gdLst/>
            <a:ahLst/>
            <a:cxnLst/>
            <a:rect r="r" b="b" t="t" l="l"/>
            <a:pathLst>
              <a:path h="1688524" w="1264858">
                <a:moveTo>
                  <a:pt x="0" y="0"/>
                </a:moveTo>
                <a:lnTo>
                  <a:pt x="1264858" y="0"/>
                </a:lnTo>
                <a:lnTo>
                  <a:pt x="1264858" y="1688524"/>
                </a:lnTo>
                <a:lnTo>
                  <a:pt x="0" y="16885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342333" y="639898"/>
            <a:ext cx="3208526" cy="2545565"/>
          </a:xfrm>
          <a:custGeom>
            <a:avLst/>
            <a:gdLst/>
            <a:ahLst/>
            <a:cxnLst/>
            <a:rect r="r" b="b" t="t" l="l"/>
            <a:pathLst>
              <a:path h="2545565" w="3208526">
                <a:moveTo>
                  <a:pt x="0" y="0"/>
                </a:moveTo>
                <a:lnTo>
                  <a:pt x="3208525" y="0"/>
                </a:lnTo>
                <a:lnTo>
                  <a:pt x="3208525" y="2545566"/>
                </a:lnTo>
                <a:lnTo>
                  <a:pt x="0" y="25455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8128654" y="4887116"/>
            <a:ext cx="6849403" cy="979169"/>
          </a:xfrm>
          <a:prstGeom prst="rect">
            <a:avLst/>
          </a:prstGeom>
        </p:spPr>
        <p:txBody>
          <a:bodyPr anchor="t" rtlCol="false" tIns="0" lIns="0" bIns="0" rIns="0">
            <a:spAutoFit/>
          </a:bodyPr>
          <a:lstStyle/>
          <a:p>
            <a:pPr algn="ctr">
              <a:lnSpc>
                <a:spcPts val="7980"/>
              </a:lnSpc>
              <a:spcBef>
                <a:spcPct val="0"/>
              </a:spcBef>
            </a:pPr>
            <a:r>
              <a:rPr lang="en-US" sz="5700">
                <a:solidFill>
                  <a:srgbClr val="2C2C2E"/>
                </a:solidFill>
                <a:latin typeface="Homemade Apple"/>
                <a:ea typeface="Homemade Apple"/>
                <a:cs typeface="Homemade Apple"/>
                <a:sym typeface="Homemade Appl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3A4D8"/>
        </a:solidFill>
      </p:bgPr>
    </p:bg>
    <p:spTree>
      <p:nvGrpSpPr>
        <p:cNvPr id="1" name=""/>
        <p:cNvGrpSpPr/>
        <p:nvPr/>
      </p:nvGrpSpPr>
      <p:grpSpPr>
        <a:xfrm>
          <a:off x="0" y="0"/>
          <a:ext cx="0" cy="0"/>
          <a:chOff x="0" y="0"/>
          <a:chExt cx="0" cy="0"/>
        </a:xfrm>
      </p:grpSpPr>
      <p:sp>
        <p:nvSpPr>
          <p:cNvPr name="Freeform 2" id="2" descr="Textured Blue Paper or Notepad"/>
          <p:cNvSpPr/>
          <p:nvPr/>
        </p:nvSpPr>
        <p:spPr>
          <a:xfrm flipH="false" flipV="false" rot="5400000">
            <a:off x="4524495" y="-3099300"/>
            <a:ext cx="8618691" cy="16850919"/>
          </a:xfrm>
          <a:custGeom>
            <a:avLst/>
            <a:gdLst/>
            <a:ahLst/>
            <a:cxnLst/>
            <a:rect r="r" b="b" t="t" l="l"/>
            <a:pathLst>
              <a:path h="16850919" w="8618691">
                <a:moveTo>
                  <a:pt x="0" y="0"/>
                </a:moveTo>
                <a:lnTo>
                  <a:pt x="8618691" y="0"/>
                </a:lnTo>
                <a:lnTo>
                  <a:pt x="8618691" y="16850919"/>
                </a:lnTo>
                <a:lnTo>
                  <a:pt x="0" y="16850919"/>
                </a:lnTo>
                <a:lnTo>
                  <a:pt x="0" y="0"/>
                </a:lnTo>
                <a:close/>
              </a:path>
            </a:pathLst>
          </a:custGeom>
          <a:blipFill>
            <a:blip r:embed="rId3">
              <a:extLst>
                <a:ext uri="{96DAC541-7B7A-43D3-8B79-37D633B846F1}">
                  <asvg:svgBlip xmlns:asvg="http://schemas.microsoft.com/office/drawing/2016/SVG/main" r:embed="rId4"/>
                </a:ext>
              </a:extLst>
            </a:blip>
            <a:stretch>
              <a:fillRect l="-6063" t="-876" r="-41611" b="0"/>
            </a:stretch>
          </a:blipFill>
        </p:spPr>
      </p:sp>
      <p:sp>
        <p:nvSpPr>
          <p:cNvPr name="Freeform 3" id="3"/>
          <p:cNvSpPr/>
          <p:nvPr/>
        </p:nvSpPr>
        <p:spPr>
          <a:xfrm flipH="false" flipV="false" rot="-879459">
            <a:off x="1622822" y="1516361"/>
            <a:ext cx="2357738" cy="2875290"/>
          </a:xfrm>
          <a:custGeom>
            <a:avLst/>
            <a:gdLst/>
            <a:ahLst/>
            <a:cxnLst/>
            <a:rect r="r" b="b" t="t" l="l"/>
            <a:pathLst>
              <a:path h="2875290" w="2357738">
                <a:moveTo>
                  <a:pt x="0" y="0"/>
                </a:moveTo>
                <a:lnTo>
                  <a:pt x="2357738" y="0"/>
                </a:lnTo>
                <a:lnTo>
                  <a:pt x="2357738" y="2875291"/>
                </a:lnTo>
                <a:lnTo>
                  <a:pt x="0" y="28752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1676546">
            <a:off x="6297420" y="5463677"/>
            <a:ext cx="1414358" cy="3426859"/>
          </a:xfrm>
          <a:custGeom>
            <a:avLst/>
            <a:gdLst/>
            <a:ahLst/>
            <a:cxnLst/>
            <a:rect r="r" b="b" t="t" l="l"/>
            <a:pathLst>
              <a:path h="3426859" w="1414358">
                <a:moveTo>
                  <a:pt x="1414358" y="0"/>
                </a:moveTo>
                <a:lnTo>
                  <a:pt x="0" y="0"/>
                </a:lnTo>
                <a:lnTo>
                  <a:pt x="0" y="3426859"/>
                </a:lnTo>
                <a:lnTo>
                  <a:pt x="1414358" y="3426859"/>
                </a:lnTo>
                <a:lnTo>
                  <a:pt x="141435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1249229">
            <a:off x="1552007" y="5381238"/>
            <a:ext cx="912662" cy="3280812"/>
          </a:xfrm>
          <a:custGeom>
            <a:avLst/>
            <a:gdLst/>
            <a:ahLst/>
            <a:cxnLst/>
            <a:rect r="r" b="b" t="t" l="l"/>
            <a:pathLst>
              <a:path h="3280812" w="912662">
                <a:moveTo>
                  <a:pt x="0" y="0"/>
                </a:moveTo>
                <a:lnTo>
                  <a:pt x="912663" y="0"/>
                </a:lnTo>
                <a:lnTo>
                  <a:pt x="912663" y="3280812"/>
                </a:lnTo>
                <a:lnTo>
                  <a:pt x="0" y="32808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135862">
            <a:off x="3618459" y="4675066"/>
            <a:ext cx="1667205" cy="3595932"/>
          </a:xfrm>
          <a:custGeom>
            <a:avLst/>
            <a:gdLst/>
            <a:ahLst/>
            <a:cxnLst/>
            <a:rect r="r" b="b" t="t" l="l"/>
            <a:pathLst>
              <a:path h="3595932" w="1667205">
                <a:moveTo>
                  <a:pt x="0" y="0"/>
                </a:moveTo>
                <a:lnTo>
                  <a:pt x="1667204" y="0"/>
                </a:lnTo>
                <a:lnTo>
                  <a:pt x="1667204" y="3595931"/>
                </a:lnTo>
                <a:lnTo>
                  <a:pt x="0" y="3595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1285669">
            <a:off x="5691586" y="1673542"/>
            <a:ext cx="2090740" cy="2853367"/>
          </a:xfrm>
          <a:custGeom>
            <a:avLst/>
            <a:gdLst/>
            <a:ahLst/>
            <a:cxnLst/>
            <a:rect r="r" b="b" t="t" l="l"/>
            <a:pathLst>
              <a:path h="2853367" w="2090740">
                <a:moveTo>
                  <a:pt x="0" y="0"/>
                </a:moveTo>
                <a:lnTo>
                  <a:pt x="2090740" y="0"/>
                </a:lnTo>
                <a:lnTo>
                  <a:pt x="2090740" y="2853367"/>
                </a:lnTo>
                <a:lnTo>
                  <a:pt x="0" y="285336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10868037" y="2091087"/>
            <a:ext cx="5122944" cy="2166461"/>
          </a:xfrm>
          <a:prstGeom prst="rect">
            <a:avLst/>
          </a:prstGeom>
        </p:spPr>
        <p:txBody>
          <a:bodyPr anchor="t" rtlCol="false" tIns="0" lIns="0" bIns="0" rIns="0">
            <a:spAutoFit/>
          </a:bodyPr>
          <a:lstStyle/>
          <a:p>
            <a:pPr algn="l" marL="0" indent="0" lvl="0">
              <a:lnSpc>
                <a:spcPts val="8111"/>
              </a:lnSpc>
            </a:pPr>
            <a:r>
              <a:rPr lang="en-US" sz="7725">
                <a:solidFill>
                  <a:srgbClr val="2C2C2E"/>
                </a:solidFill>
                <a:latin typeface="Bodoni FLF"/>
                <a:ea typeface="Bodoni FLF"/>
                <a:cs typeface="Bodoni FLF"/>
                <a:sym typeface="Bodoni FLF"/>
              </a:rPr>
              <a:t>Seleccion de proyecto</a:t>
            </a:r>
          </a:p>
        </p:txBody>
      </p:sp>
      <p:sp>
        <p:nvSpPr>
          <p:cNvPr name="TextBox 9" id="9"/>
          <p:cNvSpPr txBox="true"/>
          <p:nvPr/>
        </p:nvSpPr>
        <p:spPr>
          <a:xfrm rot="0">
            <a:off x="10868037" y="5246333"/>
            <a:ext cx="5657826" cy="738506"/>
          </a:xfrm>
          <a:prstGeom prst="rect">
            <a:avLst/>
          </a:prstGeom>
        </p:spPr>
        <p:txBody>
          <a:bodyPr anchor="t" rtlCol="false" tIns="0" lIns="0" bIns="0" rIns="0">
            <a:spAutoFit/>
          </a:bodyPr>
          <a:lstStyle/>
          <a:p>
            <a:pPr algn="l" marL="0" indent="0" lvl="0">
              <a:lnSpc>
                <a:spcPts val="6019"/>
              </a:lnSpc>
            </a:pPr>
            <a:r>
              <a:rPr lang="en-US" sz="4299">
                <a:solidFill>
                  <a:srgbClr val="2C2C2E"/>
                </a:solidFill>
                <a:latin typeface="Muli"/>
                <a:ea typeface="Muli"/>
                <a:cs typeface="Muli"/>
                <a:sym typeface="Muli"/>
              </a:rPr>
              <a:t>Objetivo</a:t>
            </a:r>
          </a:p>
        </p:txBody>
      </p:sp>
      <p:sp>
        <p:nvSpPr>
          <p:cNvPr name="TextBox 10" id="10"/>
          <p:cNvSpPr txBox="true"/>
          <p:nvPr/>
        </p:nvSpPr>
        <p:spPr>
          <a:xfrm rot="0">
            <a:off x="10868037" y="6438601"/>
            <a:ext cx="5617996" cy="738506"/>
          </a:xfrm>
          <a:prstGeom prst="rect">
            <a:avLst/>
          </a:prstGeom>
        </p:spPr>
        <p:txBody>
          <a:bodyPr anchor="t" rtlCol="false" tIns="0" lIns="0" bIns="0" rIns="0">
            <a:spAutoFit/>
          </a:bodyPr>
          <a:lstStyle/>
          <a:p>
            <a:pPr algn="l" marL="0" indent="0" lvl="0">
              <a:lnSpc>
                <a:spcPts val="6019"/>
              </a:lnSpc>
            </a:pPr>
            <a:r>
              <a:rPr lang="en-US" sz="4299">
                <a:solidFill>
                  <a:srgbClr val="2C2C2E"/>
                </a:solidFill>
                <a:latin typeface="Muli"/>
                <a:ea typeface="Muli"/>
                <a:cs typeface="Muli"/>
                <a:sym typeface="Muli"/>
              </a:rPr>
              <a:t>Variables</a:t>
            </a:r>
          </a:p>
        </p:txBody>
      </p:sp>
      <p:sp>
        <p:nvSpPr>
          <p:cNvPr name="AutoShape 11" id="11"/>
          <p:cNvSpPr/>
          <p:nvPr/>
        </p:nvSpPr>
        <p:spPr>
          <a:xfrm>
            <a:off x="10868037" y="5048123"/>
            <a:ext cx="5617996" cy="0"/>
          </a:xfrm>
          <a:prstGeom prst="line">
            <a:avLst/>
          </a:prstGeom>
          <a:ln cap="flat" w="38100">
            <a:solidFill>
              <a:srgbClr val="644834"/>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1E8FF"/>
        </a:solidFill>
      </p:bgPr>
    </p:bg>
    <p:spTree>
      <p:nvGrpSpPr>
        <p:cNvPr id="1" name=""/>
        <p:cNvGrpSpPr/>
        <p:nvPr/>
      </p:nvGrpSpPr>
      <p:grpSpPr>
        <a:xfrm>
          <a:off x="0" y="0"/>
          <a:ext cx="0" cy="0"/>
          <a:chOff x="0" y="0"/>
          <a:chExt cx="0" cy="0"/>
        </a:xfrm>
      </p:grpSpPr>
      <p:sp>
        <p:nvSpPr>
          <p:cNvPr name="Freeform 2" id="2"/>
          <p:cNvSpPr/>
          <p:nvPr/>
        </p:nvSpPr>
        <p:spPr>
          <a:xfrm flipH="false" flipV="false" rot="0">
            <a:off x="294009" y="3118862"/>
            <a:ext cx="2733533" cy="2490000"/>
          </a:xfrm>
          <a:custGeom>
            <a:avLst/>
            <a:gdLst/>
            <a:ahLst/>
            <a:cxnLst/>
            <a:rect r="r" b="b" t="t" l="l"/>
            <a:pathLst>
              <a:path h="2490000" w="2733533">
                <a:moveTo>
                  <a:pt x="0" y="0"/>
                </a:moveTo>
                <a:lnTo>
                  <a:pt x="2733534" y="0"/>
                </a:lnTo>
                <a:lnTo>
                  <a:pt x="2733534" y="2490001"/>
                </a:lnTo>
                <a:lnTo>
                  <a:pt x="0" y="2490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72029" y="-515383"/>
            <a:ext cx="2974428" cy="2581969"/>
          </a:xfrm>
          <a:custGeom>
            <a:avLst/>
            <a:gdLst/>
            <a:ahLst/>
            <a:cxnLst/>
            <a:rect r="r" b="b" t="t" l="l"/>
            <a:pathLst>
              <a:path h="2581969" w="2974428">
                <a:moveTo>
                  <a:pt x="0" y="0"/>
                </a:moveTo>
                <a:lnTo>
                  <a:pt x="2974428" y="0"/>
                </a:lnTo>
                <a:lnTo>
                  <a:pt x="2974428" y="2581969"/>
                </a:lnTo>
                <a:lnTo>
                  <a:pt x="0" y="2581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050532" y="7882558"/>
            <a:ext cx="9446624" cy="1906545"/>
          </a:xfrm>
          <a:custGeom>
            <a:avLst/>
            <a:gdLst/>
            <a:ahLst/>
            <a:cxnLst/>
            <a:rect r="r" b="b" t="t" l="l"/>
            <a:pathLst>
              <a:path h="1906545" w="9446624">
                <a:moveTo>
                  <a:pt x="0" y="0"/>
                </a:moveTo>
                <a:lnTo>
                  <a:pt x="9446624" y="0"/>
                </a:lnTo>
                <a:lnTo>
                  <a:pt x="9446624" y="1906545"/>
                </a:lnTo>
                <a:lnTo>
                  <a:pt x="0" y="1906545"/>
                </a:lnTo>
                <a:lnTo>
                  <a:pt x="0" y="0"/>
                </a:lnTo>
                <a:close/>
              </a:path>
            </a:pathLst>
          </a:custGeom>
          <a:blipFill>
            <a:blip r:embed="rId7"/>
            <a:stretch>
              <a:fillRect l="0" t="0" r="0" b="0"/>
            </a:stretch>
          </a:blipFill>
        </p:spPr>
      </p:sp>
      <p:sp>
        <p:nvSpPr>
          <p:cNvPr name="Freeform 5" id="5"/>
          <p:cNvSpPr/>
          <p:nvPr/>
        </p:nvSpPr>
        <p:spPr>
          <a:xfrm flipH="false" flipV="false" rot="0">
            <a:off x="4002634" y="1726851"/>
            <a:ext cx="11537850" cy="5274024"/>
          </a:xfrm>
          <a:custGeom>
            <a:avLst/>
            <a:gdLst/>
            <a:ahLst/>
            <a:cxnLst/>
            <a:rect r="r" b="b" t="t" l="l"/>
            <a:pathLst>
              <a:path h="5274024" w="11537850">
                <a:moveTo>
                  <a:pt x="0" y="0"/>
                </a:moveTo>
                <a:lnTo>
                  <a:pt x="11537850" y="0"/>
                </a:lnTo>
                <a:lnTo>
                  <a:pt x="11537850" y="5274023"/>
                </a:lnTo>
                <a:lnTo>
                  <a:pt x="0" y="5274023"/>
                </a:lnTo>
                <a:lnTo>
                  <a:pt x="0" y="0"/>
                </a:lnTo>
                <a:close/>
              </a:path>
            </a:pathLst>
          </a:custGeom>
          <a:blipFill>
            <a:blip r:embed="rId8"/>
            <a:stretch>
              <a:fillRect l="0" t="0" r="0" b="0"/>
            </a:stretch>
          </a:blipFill>
        </p:spPr>
      </p:sp>
      <p:sp>
        <p:nvSpPr>
          <p:cNvPr name="TextBox 6" id="6"/>
          <p:cNvSpPr txBox="true"/>
          <p:nvPr/>
        </p:nvSpPr>
        <p:spPr>
          <a:xfrm rot="0">
            <a:off x="3861308" y="275477"/>
            <a:ext cx="8208308" cy="924049"/>
          </a:xfrm>
          <a:prstGeom prst="rect">
            <a:avLst/>
          </a:prstGeom>
        </p:spPr>
        <p:txBody>
          <a:bodyPr anchor="t" rtlCol="false" tIns="0" lIns="0" bIns="0" rIns="0">
            <a:spAutoFit/>
          </a:bodyPr>
          <a:lstStyle/>
          <a:p>
            <a:pPr algn="ctr" marL="0" indent="0" lvl="0">
              <a:lnSpc>
                <a:spcPts val="6944"/>
              </a:lnSpc>
              <a:spcBef>
                <a:spcPct val="0"/>
              </a:spcBef>
            </a:pPr>
            <a:r>
              <a:rPr lang="en-US" sz="5600">
                <a:solidFill>
                  <a:srgbClr val="2C2C2E"/>
                </a:solidFill>
                <a:latin typeface="Bodoni FLF"/>
                <a:ea typeface="Bodoni FLF"/>
                <a:cs typeface="Bodoni FLF"/>
                <a:sym typeface="Bodoni FLF"/>
              </a:rPr>
              <a:t>Dificultades y aprendizajes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3A4D8"/>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583106" y="-3115023"/>
            <a:ext cx="8421665" cy="16465703"/>
          </a:xfrm>
          <a:custGeom>
            <a:avLst/>
            <a:gdLst/>
            <a:ahLst/>
            <a:cxnLst/>
            <a:rect r="r" b="b" t="t" l="l"/>
            <a:pathLst>
              <a:path h="16465703" w="8421665">
                <a:moveTo>
                  <a:pt x="0" y="0"/>
                </a:moveTo>
                <a:lnTo>
                  <a:pt x="8421666" y="0"/>
                </a:lnTo>
                <a:lnTo>
                  <a:pt x="8421666" y="16465703"/>
                </a:lnTo>
                <a:lnTo>
                  <a:pt x="0" y="16465703"/>
                </a:lnTo>
                <a:lnTo>
                  <a:pt x="0" y="0"/>
                </a:lnTo>
                <a:close/>
              </a:path>
            </a:pathLst>
          </a:custGeom>
          <a:blipFill>
            <a:blip r:embed="rId3">
              <a:extLst>
                <a:ext uri="{96DAC541-7B7A-43D3-8B79-37D633B846F1}">
                  <asvg:svgBlip xmlns:asvg="http://schemas.microsoft.com/office/drawing/2016/SVG/main" r:embed="rId4"/>
                </a:ext>
              </a:extLst>
            </a:blip>
            <a:stretch>
              <a:fillRect l="-6063" t="-876" r="-41611" b="0"/>
            </a:stretch>
          </a:blipFill>
        </p:spPr>
      </p:sp>
      <p:sp>
        <p:nvSpPr>
          <p:cNvPr name="Freeform 3" id="3"/>
          <p:cNvSpPr/>
          <p:nvPr/>
        </p:nvSpPr>
        <p:spPr>
          <a:xfrm flipH="false" flipV="false" rot="-118389">
            <a:off x="2383306" y="2499073"/>
            <a:ext cx="13436991" cy="635203"/>
          </a:xfrm>
          <a:custGeom>
            <a:avLst/>
            <a:gdLst/>
            <a:ahLst/>
            <a:cxnLst/>
            <a:rect r="r" b="b" t="t" l="l"/>
            <a:pathLst>
              <a:path h="635203" w="13436991">
                <a:moveTo>
                  <a:pt x="0" y="0"/>
                </a:moveTo>
                <a:lnTo>
                  <a:pt x="13436991" y="0"/>
                </a:lnTo>
                <a:lnTo>
                  <a:pt x="13436991" y="635203"/>
                </a:lnTo>
                <a:lnTo>
                  <a:pt x="0" y="635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632204">
            <a:off x="-1815977" y="-298462"/>
            <a:ext cx="4107789" cy="3565789"/>
          </a:xfrm>
          <a:custGeom>
            <a:avLst/>
            <a:gdLst/>
            <a:ahLst/>
            <a:cxnLst/>
            <a:rect r="r" b="b" t="t" l="l"/>
            <a:pathLst>
              <a:path h="3565789" w="4107789">
                <a:moveTo>
                  <a:pt x="0" y="0"/>
                </a:moveTo>
                <a:lnTo>
                  <a:pt x="4107790" y="0"/>
                </a:lnTo>
                <a:lnTo>
                  <a:pt x="4107790" y="3565790"/>
                </a:lnTo>
                <a:lnTo>
                  <a:pt x="0" y="35657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3047082">
            <a:off x="16362765" y="4408497"/>
            <a:ext cx="1328052" cy="9017635"/>
          </a:xfrm>
          <a:custGeom>
            <a:avLst/>
            <a:gdLst/>
            <a:ahLst/>
            <a:cxnLst/>
            <a:rect r="r" b="b" t="t" l="l"/>
            <a:pathLst>
              <a:path h="9017635" w="1328052">
                <a:moveTo>
                  <a:pt x="0" y="0"/>
                </a:moveTo>
                <a:lnTo>
                  <a:pt x="1328051" y="0"/>
                </a:lnTo>
                <a:lnTo>
                  <a:pt x="1328051" y="9017635"/>
                </a:lnTo>
                <a:lnTo>
                  <a:pt x="0" y="90176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528242" y="4844929"/>
            <a:ext cx="3729038" cy="4114800"/>
          </a:xfrm>
          <a:custGeom>
            <a:avLst/>
            <a:gdLst/>
            <a:ahLst/>
            <a:cxnLst/>
            <a:rect r="r" b="b" t="t" l="l"/>
            <a:pathLst>
              <a:path h="4114800" w="3729038">
                <a:moveTo>
                  <a:pt x="0" y="0"/>
                </a:moveTo>
                <a:lnTo>
                  <a:pt x="3729037" y="0"/>
                </a:lnTo>
                <a:lnTo>
                  <a:pt x="372903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3145740" y="1590300"/>
            <a:ext cx="12100816" cy="1161415"/>
          </a:xfrm>
          <a:prstGeom prst="rect">
            <a:avLst/>
          </a:prstGeom>
        </p:spPr>
        <p:txBody>
          <a:bodyPr anchor="t" rtlCol="false" tIns="0" lIns="0" bIns="0" rIns="0">
            <a:spAutoFit/>
          </a:bodyPr>
          <a:lstStyle/>
          <a:p>
            <a:pPr algn="l">
              <a:lnSpc>
                <a:spcPts val="8959"/>
              </a:lnSpc>
              <a:spcBef>
                <a:spcPct val="0"/>
              </a:spcBef>
            </a:pPr>
            <a:r>
              <a:rPr lang="en-US" sz="6399">
                <a:solidFill>
                  <a:srgbClr val="2C2C2E"/>
                </a:solidFill>
                <a:latin typeface="Bodoni FLF"/>
                <a:ea typeface="Bodoni FLF"/>
                <a:cs typeface="Bodoni FLF"/>
                <a:sym typeface="Bodoni FLF"/>
              </a:rPr>
              <a:t> Selección y Preparación de Datos</a:t>
            </a:r>
          </a:p>
        </p:txBody>
      </p:sp>
      <p:sp>
        <p:nvSpPr>
          <p:cNvPr name="TextBox 8" id="8"/>
          <p:cNvSpPr txBox="true"/>
          <p:nvPr/>
        </p:nvSpPr>
        <p:spPr>
          <a:xfrm rot="0">
            <a:off x="3181452" y="3222540"/>
            <a:ext cx="7751415" cy="934720"/>
          </a:xfrm>
          <a:prstGeom prst="rect">
            <a:avLst/>
          </a:prstGeom>
        </p:spPr>
        <p:txBody>
          <a:bodyPr anchor="t" rtlCol="false" tIns="0" lIns="0" bIns="0" rIns="0">
            <a:spAutoFit/>
          </a:bodyPr>
          <a:lstStyle/>
          <a:p>
            <a:pPr algn="ctr">
              <a:lnSpc>
                <a:spcPts val="7279"/>
              </a:lnSpc>
            </a:pPr>
            <a:r>
              <a:rPr lang="en-US" sz="5199">
                <a:solidFill>
                  <a:srgbClr val="2C2C2E"/>
                </a:solidFill>
                <a:latin typeface="Bodoni FLF"/>
                <a:ea typeface="Bodoni FLF"/>
                <a:cs typeface="Bodoni FLF"/>
                <a:sym typeface="Bodoni FLF"/>
              </a:rPr>
              <a:t>¿Qué datos hemos utilizado ?</a:t>
            </a:r>
          </a:p>
        </p:txBody>
      </p:sp>
      <p:sp>
        <p:nvSpPr>
          <p:cNvPr name="TextBox 9" id="9"/>
          <p:cNvSpPr txBox="true"/>
          <p:nvPr/>
        </p:nvSpPr>
        <p:spPr>
          <a:xfrm rot="0">
            <a:off x="6716175" y="5409332"/>
            <a:ext cx="9589294" cy="1858645"/>
          </a:xfrm>
          <a:prstGeom prst="rect">
            <a:avLst/>
          </a:prstGeom>
        </p:spPr>
        <p:txBody>
          <a:bodyPr anchor="t" rtlCol="false" tIns="0" lIns="0" bIns="0" rIns="0">
            <a:spAutoFit/>
          </a:bodyPr>
          <a:lstStyle/>
          <a:p>
            <a:pPr algn="ctr">
              <a:lnSpc>
                <a:spcPts val="7279"/>
              </a:lnSpc>
            </a:pPr>
            <a:r>
              <a:rPr lang="en-US" sz="5199">
                <a:solidFill>
                  <a:srgbClr val="2C2C2E"/>
                </a:solidFill>
                <a:latin typeface="Bodoni FLF"/>
                <a:ea typeface="Bodoni FLF"/>
                <a:cs typeface="Bodoni FLF"/>
                <a:sym typeface="Bodoni FLF"/>
              </a:rPr>
              <a:t>Pasos de limpieza y procesamiento de datos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EEE3"/>
        </a:solidFill>
      </p:bgPr>
    </p:bg>
    <p:spTree>
      <p:nvGrpSpPr>
        <p:cNvPr id="1" name=""/>
        <p:cNvGrpSpPr/>
        <p:nvPr/>
      </p:nvGrpSpPr>
      <p:grpSpPr>
        <a:xfrm>
          <a:off x="0" y="0"/>
          <a:ext cx="0" cy="0"/>
          <a:chOff x="0" y="0"/>
          <a:chExt cx="0" cy="0"/>
        </a:xfrm>
      </p:grpSpPr>
      <p:grpSp>
        <p:nvGrpSpPr>
          <p:cNvPr name="Group 2" id="2"/>
          <p:cNvGrpSpPr/>
          <p:nvPr/>
        </p:nvGrpSpPr>
        <p:grpSpPr>
          <a:xfrm rot="0">
            <a:off x="14046400" y="244088"/>
            <a:ext cx="2483655" cy="2721088"/>
            <a:chOff x="0" y="0"/>
            <a:chExt cx="3311539" cy="3628117"/>
          </a:xfrm>
        </p:grpSpPr>
        <p:sp>
          <p:nvSpPr>
            <p:cNvPr name="Freeform 3" id="3"/>
            <p:cNvSpPr/>
            <p:nvPr/>
          </p:nvSpPr>
          <p:spPr>
            <a:xfrm flipH="false" flipV="false" rot="1372819">
              <a:off x="480161" y="341200"/>
              <a:ext cx="2351218" cy="2945717"/>
            </a:xfrm>
            <a:custGeom>
              <a:avLst/>
              <a:gdLst/>
              <a:ahLst/>
              <a:cxnLst/>
              <a:rect r="r" b="b" t="t" l="l"/>
              <a:pathLst>
                <a:path h="2945717" w="2351218">
                  <a:moveTo>
                    <a:pt x="0" y="0"/>
                  </a:moveTo>
                  <a:lnTo>
                    <a:pt x="2351218" y="0"/>
                  </a:lnTo>
                  <a:lnTo>
                    <a:pt x="2351218" y="2945717"/>
                  </a:lnTo>
                  <a:lnTo>
                    <a:pt x="0" y="2945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711155">
              <a:off x="1991140" y="376424"/>
              <a:ext cx="973440" cy="923883"/>
            </a:xfrm>
            <a:custGeom>
              <a:avLst/>
              <a:gdLst/>
              <a:ahLst/>
              <a:cxnLst/>
              <a:rect r="r" b="b" t="t" l="l"/>
              <a:pathLst>
                <a:path h="923883" w="973440">
                  <a:moveTo>
                    <a:pt x="0" y="0"/>
                  </a:moveTo>
                  <a:lnTo>
                    <a:pt x="973440" y="0"/>
                  </a:lnTo>
                  <a:lnTo>
                    <a:pt x="973440" y="923884"/>
                  </a:lnTo>
                  <a:lnTo>
                    <a:pt x="0" y="9238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5" id="5"/>
          <p:cNvSpPr txBox="true"/>
          <p:nvPr/>
        </p:nvSpPr>
        <p:spPr>
          <a:xfrm rot="0">
            <a:off x="1028700" y="715607"/>
            <a:ext cx="9297265" cy="889025"/>
          </a:xfrm>
          <a:prstGeom prst="rect">
            <a:avLst/>
          </a:prstGeom>
        </p:spPr>
        <p:txBody>
          <a:bodyPr anchor="t" rtlCol="false" tIns="0" lIns="0" bIns="0" rIns="0">
            <a:spAutoFit/>
          </a:bodyPr>
          <a:lstStyle/>
          <a:p>
            <a:pPr algn="l">
              <a:lnSpc>
                <a:spcPts val="6926"/>
              </a:lnSpc>
              <a:spcBef>
                <a:spcPct val="0"/>
              </a:spcBef>
            </a:pPr>
            <a:r>
              <a:rPr lang="en-US" sz="4947">
                <a:solidFill>
                  <a:srgbClr val="2C2C2E"/>
                </a:solidFill>
                <a:latin typeface="Bodoni FLF"/>
                <a:ea typeface="Bodoni FLF"/>
                <a:cs typeface="Bodoni FLF"/>
                <a:sym typeface="Bodoni FLF"/>
              </a:rPr>
              <a:t>Feature Engineering (I)</a:t>
            </a:r>
          </a:p>
        </p:txBody>
      </p:sp>
      <p:sp>
        <p:nvSpPr>
          <p:cNvPr name="Freeform 6" id="6"/>
          <p:cNvSpPr/>
          <p:nvPr/>
        </p:nvSpPr>
        <p:spPr>
          <a:xfrm flipH="false" flipV="false" rot="7365178">
            <a:off x="17819711" y="7274039"/>
            <a:ext cx="2487063" cy="6025923"/>
          </a:xfrm>
          <a:custGeom>
            <a:avLst/>
            <a:gdLst/>
            <a:ahLst/>
            <a:cxnLst/>
            <a:rect r="r" b="b" t="t" l="l"/>
            <a:pathLst>
              <a:path h="6025923" w="2487063">
                <a:moveTo>
                  <a:pt x="0" y="0"/>
                </a:moveTo>
                <a:lnTo>
                  <a:pt x="2487063" y="0"/>
                </a:lnTo>
                <a:lnTo>
                  <a:pt x="2487063" y="6025922"/>
                </a:lnTo>
                <a:lnTo>
                  <a:pt x="0" y="60259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55364">
            <a:off x="739093" y="1509206"/>
            <a:ext cx="7503140" cy="559325"/>
          </a:xfrm>
          <a:custGeom>
            <a:avLst/>
            <a:gdLst/>
            <a:ahLst/>
            <a:cxnLst/>
            <a:rect r="r" b="b" t="t" l="l"/>
            <a:pathLst>
              <a:path h="559325" w="7503140">
                <a:moveTo>
                  <a:pt x="0" y="0"/>
                </a:moveTo>
                <a:lnTo>
                  <a:pt x="7503140" y="0"/>
                </a:lnTo>
                <a:lnTo>
                  <a:pt x="7503140" y="559325"/>
                </a:lnTo>
                <a:lnTo>
                  <a:pt x="0" y="5593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28683" y="3370713"/>
            <a:ext cx="15596256" cy="5887587"/>
          </a:xfrm>
          <a:custGeom>
            <a:avLst/>
            <a:gdLst/>
            <a:ahLst/>
            <a:cxnLst/>
            <a:rect r="r" b="b" t="t" l="l"/>
            <a:pathLst>
              <a:path h="5887587" w="15596256">
                <a:moveTo>
                  <a:pt x="0" y="0"/>
                </a:moveTo>
                <a:lnTo>
                  <a:pt x="15596256" y="0"/>
                </a:lnTo>
                <a:lnTo>
                  <a:pt x="15596256" y="5887587"/>
                </a:lnTo>
                <a:lnTo>
                  <a:pt x="0" y="5887587"/>
                </a:lnTo>
                <a:lnTo>
                  <a:pt x="0" y="0"/>
                </a:lnTo>
                <a:close/>
              </a:path>
            </a:pathLst>
          </a:custGeom>
          <a:blipFill>
            <a:blip r:embed="rId11"/>
            <a:stretch>
              <a:fillRect l="0" t="0" r="0" b="0"/>
            </a:stretch>
          </a:blipFill>
        </p:spPr>
      </p:sp>
      <p:sp>
        <p:nvSpPr>
          <p:cNvPr name="TextBox 9" id="9"/>
          <p:cNvSpPr txBox="true"/>
          <p:nvPr/>
        </p:nvSpPr>
        <p:spPr>
          <a:xfrm rot="0">
            <a:off x="1028700" y="4667524"/>
            <a:ext cx="10927375" cy="439776"/>
          </a:xfrm>
          <a:prstGeom prst="rect">
            <a:avLst/>
          </a:prstGeom>
        </p:spPr>
        <p:txBody>
          <a:bodyPr anchor="t" rtlCol="false" tIns="0" lIns="0" bIns="0" rIns="0">
            <a:spAutoFit/>
          </a:bodyPr>
          <a:lstStyle/>
          <a:p>
            <a:pPr algn="l">
              <a:lnSpc>
                <a:spcPts val="3636"/>
              </a:lnSpc>
              <a:spcBef>
                <a:spcPct val="0"/>
              </a:spcBef>
            </a:pPr>
          </a:p>
        </p:txBody>
      </p:sp>
      <p:sp>
        <p:nvSpPr>
          <p:cNvPr name="TextBox 10" id="10"/>
          <p:cNvSpPr txBox="true"/>
          <p:nvPr/>
        </p:nvSpPr>
        <p:spPr>
          <a:xfrm rot="0">
            <a:off x="789888" y="2341376"/>
            <a:ext cx="11405000" cy="789305"/>
          </a:xfrm>
          <a:prstGeom prst="rect">
            <a:avLst/>
          </a:prstGeom>
        </p:spPr>
        <p:txBody>
          <a:bodyPr anchor="t" rtlCol="false" tIns="0" lIns="0" bIns="0" rIns="0">
            <a:spAutoFit/>
          </a:bodyPr>
          <a:lstStyle/>
          <a:p>
            <a:pPr algn="l">
              <a:lnSpc>
                <a:spcPts val="3220"/>
              </a:lnSpc>
              <a:spcBef>
                <a:spcPct val="0"/>
              </a:spcBef>
            </a:pPr>
            <a:r>
              <a:rPr lang="en-US" b="true" sz="2300">
                <a:solidFill>
                  <a:srgbClr val="2C2C2E"/>
                </a:solidFill>
                <a:latin typeface="Muli Ultra-Bold"/>
                <a:ea typeface="Muli Ultra-Bold"/>
                <a:cs typeface="Muli Ultra-Bold"/>
                <a:sym typeface="Muli Ultra-Bold"/>
              </a:rPr>
              <a:t>Conjunto de Datos Original:</a:t>
            </a:r>
          </a:p>
          <a:p>
            <a:pPr algn="l">
              <a:lnSpc>
                <a:spcPts val="322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EEE3"/>
        </a:solidFill>
      </p:bgPr>
    </p:bg>
    <p:spTree>
      <p:nvGrpSpPr>
        <p:cNvPr id="1" name=""/>
        <p:cNvGrpSpPr/>
        <p:nvPr/>
      </p:nvGrpSpPr>
      <p:grpSpPr>
        <a:xfrm>
          <a:off x="0" y="0"/>
          <a:ext cx="0" cy="0"/>
          <a:chOff x="0" y="0"/>
          <a:chExt cx="0" cy="0"/>
        </a:xfrm>
      </p:grpSpPr>
      <p:grpSp>
        <p:nvGrpSpPr>
          <p:cNvPr name="Group 2" id="2"/>
          <p:cNvGrpSpPr/>
          <p:nvPr/>
        </p:nvGrpSpPr>
        <p:grpSpPr>
          <a:xfrm rot="0">
            <a:off x="15102239" y="244088"/>
            <a:ext cx="2483655" cy="2721088"/>
            <a:chOff x="0" y="0"/>
            <a:chExt cx="3311539" cy="3628117"/>
          </a:xfrm>
        </p:grpSpPr>
        <p:sp>
          <p:nvSpPr>
            <p:cNvPr name="Freeform 3" id="3"/>
            <p:cNvSpPr/>
            <p:nvPr/>
          </p:nvSpPr>
          <p:spPr>
            <a:xfrm flipH="false" flipV="false" rot="1372819">
              <a:off x="480161" y="341200"/>
              <a:ext cx="2351218" cy="2945717"/>
            </a:xfrm>
            <a:custGeom>
              <a:avLst/>
              <a:gdLst/>
              <a:ahLst/>
              <a:cxnLst/>
              <a:rect r="r" b="b" t="t" l="l"/>
              <a:pathLst>
                <a:path h="2945717" w="2351218">
                  <a:moveTo>
                    <a:pt x="0" y="0"/>
                  </a:moveTo>
                  <a:lnTo>
                    <a:pt x="2351218" y="0"/>
                  </a:lnTo>
                  <a:lnTo>
                    <a:pt x="2351218" y="2945717"/>
                  </a:lnTo>
                  <a:lnTo>
                    <a:pt x="0" y="2945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711155">
              <a:off x="1991140" y="376424"/>
              <a:ext cx="973440" cy="923883"/>
            </a:xfrm>
            <a:custGeom>
              <a:avLst/>
              <a:gdLst/>
              <a:ahLst/>
              <a:cxnLst/>
              <a:rect r="r" b="b" t="t" l="l"/>
              <a:pathLst>
                <a:path h="923883" w="973440">
                  <a:moveTo>
                    <a:pt x="0" y="0"/>
                  </a:moveTo>
                  <a:lnTo>
                    <a:pt x="973440" y="0"/>
                  </a:lnTo>
                  <a:lnTo>
                    <a:pt x="973440" y="923884"/>
                  </a:lnTo>
                  <a:lnTo>
                    <a:pt x="0" y="9238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5" id="5"/>
          <p:cNvSpPr txBox="true"/>
          <p:nvPr/>
        </p:nvSpPr>
        <p:spPr>
          <a:xfrm rot="0">
            <a:off x="1028700" y="715607"/>
            <a:ext cx="12195640" cy="889025"/>
          </a:xfrm>
          <a:prstGeom prst="rect">
            <a:avLst/>
          </a:prstGeom>
        </p:spPr>
        <p:txBody>
          <a:bodyPr anchor="t" rtlCol="false" tIns="0" lIns="0" bIns="0" rIns="0">
            <a:spAutoFit/>
          </a:bodyPr>
          <a:lstStyle/>
          <a:p>
            <a:pPr algn="l">
              <a:lnSpc>
                <a:spcPts val="6926"/>
              </a:lnSpc>
              <a:spcBef>
                <a:spcPct val="0"/>
              </a:spcBef>
            </a:pPr>
            <a:r>
              <a:rPr lang="en-US" sz="4947">
                <a:solidFill>
                  <a:srgbClr val="2C2C2E"/>
                </a:solidFill>
                <a:latin typeface="Bodoni FLF"/>
                <a:ea typeface="Bodoni FLF"/>
                <a:cs typeface="Bodoni FLF"/>
                <a:sym typeface="Bodoni FLF"/>
              </a:rPr>
              <a:t>Feature Engineering (II) - Transformaciones</a:t>
            </a:r>
          </a:p>
        </p:txBody>
      </p:sp>
      <p:sp>
        <p:nvSpPr>
          <p:cNvPr name="Freeform 6" id="6"/>
          <p:cNvSpPr/>
          <p:nvPr/>
        </p:nvSpPr>
        <p:spPr>
          <a:xfrm flipH="false" flipV="false" rot="-255364">
            <a:off x="739093" y="1509206"/>
            <a:ext cx="7503140" cy="559325"/>
          </a:xfrm>
          <a:custGeom>
            <a:avLst/>
            <a:gdLst/>
            <a:ahLst/>
            <a:cxnLst/>
            <a:rect r="r" b="b" t="t" l="l"/>
            <a:pathLst>
              <a:path h="559325" w="7503140">
                <a:moveTo>
                  <a:pt x="0" y="0"/>
                </a:moveTo>
                <a:lnTo>
                  <a:pt x="7503140" y="0"/>
                </a:lnTo>
                <a:lnTo>
                  <a:pt x="7503140" y="559325"/>
                </a:lnTo>
                <a:lnTo>
                  <a:pt x="0" y="5593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55276" y="3493285"/>
            <a:ext cx="16530617" cy="4380613"/>
          </a:xfrm>
          <a:custGeom>
            <a:avLst/>
            <a:gdLst/>
            <a:ahLst/>
            <a:cxnLst/>
            <a:rect r="r" b="b" t="t" l="l"/>
            <a:pathLst>
              <a:path h="4380613" w="16530617">
                <a:moveTo>
                  <a:pt x="0" y="0"/>
                </a:moveTo>
                <a:lnTo>
                  <a:pt x="16530617" y="0"/>
                </a:lnTo>
                <a:lnTo>
                  <a:pt x="16530617" y="4380613"/>
                </a:lnTo>
                <a:lnTo>
                  <a:pt x="0" y="4380613"/>
                </a:lnTo>
                <a:lnTo>
                  <a:pt x="0" y="0"/>
                </a:lnTo>
                <a:close/>
              </a:path>
            </a:pathLst>
          </a:custGeom>
          <a:blipFill>
            <a:blip r:embed="rId9"/>
            <a:stretch>
              <a:fillRect l="0" t="0" r="0" b="0"/>
            </a:stretch>
          </a:blipFill>
        </p:spPr>
      </p:sp>
      <p:sp>
        <p:nvSpPr>
          <p:cNvPr name="TextBox 8" id="8"/>
          <p:cNvSpPr txBox="true"/>
          <p:nvPr/>
        </p:nvSpPr>
        <p:spPr>
          <a:xfrm rot="0">
            <a:off x="1028700" y="4667524"/>
            <a:ext cx="10927375" cy="439776"/>
          </a:xfrm>
          <a:prstGeom prst="rect">
            <a:avLst/>
          </a:prstGeom>
        </p:spPr>
        <p:txBody>
          <a:bodyPr anchor="t" rtlCol="false" tIns="0" lIns="0" bIns="0" rIns="0">
            <a:spAutoFit/>
          </a:bodyPr>
          <a:lstStyle/>
          <a:p>
            <a:pPr algn="l">
              <a:lnSpc>
                <a:spcPts val="3636"/>
              </a:lnSpc>
              <a:spcBef>
                <a:spcPct val="0"/>
              </a:spcBef>
            </a:pPr>
          </a:p>
        </p:txBody>
      </p:sp>
      <p:sp>
        <p:nvSpPr>
          <p:cNvPr name="TextBox 9" id="9"/>
          <p:cNvSpPr txBox="true"/>
          <p:nvPr/>
        </p:nvSpPr>
        <p:spPr>
          <a:xfrm rot="0">
            <a:off x="1028700" y="2298555"/>
            <a:ext cx="2499519" cy="789305"/>
          </a:xfrm>
          <a:prstGeom prst="rect">
            <a:avLst/>
          </a:prstGeom>
        </p:spPr>
        <p:txBody>
          <a:bodyPr anchor="t" rtlCol="false" tIns="0" lIns="0" bIns="0" rIns="0">
            <a:spAutoFit/>
          </a:bodyPr>
          <a:lstStyle/>
          <a:p>
            <a:pPr algn="l">
              <a:lnSpc>
                <a:spcPts val="3220"/>
              </a:lnSpc>
              <a:spcBef>
                <a:spcPct val="0"/>
              </a:spcBef>
            </a:pPr>
            <a:r>
              <a:rPr lang="en-US" sz="2300">
                <a:solidFill>
                  <a:srgbClr val="2C2C2E"/>
                </a:solidFill>
                <a:latin typeface="Muli"/>
                <a:ea typeface="Muli"/>
                <a:cs typeface="Muli"/>
                <a:sym typeface="Muli"/>
              </a:rPr>
              <a:t>Transformaciones:</a:t>
            </a:r>
          </a:p>
          <a:p>
            <a:pPr algn="l">
              <a:lnSpc>
                <a:spcPts val="32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EEE3"/>
        </a:solidFill>
      </p:bgPr>
    </p:bg>
    <p:spTree>
      <p:nvGrpSpPr>
        <p:cNvPr id="1" name=""/>
        <p:cNvGrpSpPr/>
        <p:nvPr/>
      </p:nvGrpSpPr>
      <p:grpSpPr>
        <a:xfrm>
          <a:off x="0" y="0"/>
          <a:ext cx="0" cy="0"/>
          <a:chOff x="0" y="0"/>
          <a:chExt cx="0" cy="0"/>
        </a:xfrm>
      </p:grpSpPr>
      <p:sp>
        <p:nvSpPr>
          <p:cNvPr name="Freeform 2" id="2"/>
          <p:cNvSpPr/>
          <p:nvPr/>
        </p:nvSpPr>
        <p:spPr>
          <a:xfrm flipH="false" flipV="false" rot="0">
            <a:off x="6326785" y="592841"/>
            <a:ext cx="10932515" cy="9101318"/>
          </a:xfrm>
          <a:custGeom>
            <a:avLst/>
            <a:gdLst/>
            <a:ahLst/>
            <a:cxnLst/>
            <a:rect r="r" b="b" t="t" l="l"/>
            <a:pathLst>
              <a:path h="9101318" w="10932515">
                <a:moveTo>
                  <a:pt x="0" y="0"/>
                </a:moveTo>
                <a:lnTo>
                  <a:pt x="10932515" y="0"/>
                </a:lnTo>
                <a:lnTo>
                  <a:pt x="10932515" y="9101318"/>
                </a:lnTo>
                <a:lnTo>
                  <a:pt x="0" y="9101318"/>
                </a:lnTo>
                <a:lnTo>
                  <a:pt x="0" y="0"/>
                </a:lnTo>
                <a:close/>
              </a:path>
            </a:pathLst>
          </a:custGeom>
          <a:blipFill>
            <a:blip r:embed="rId3"/>
            <a:stretch>
              <a:fillRect l="0" t="0" r="0" b="0"/>
            </a:stretch>
          </a:blipFill>
        </p:spPr>
      </p:sp>
      <p:sp>
        <p:nvSpPr>
          <p:cNvPr name="TextBox 3" id="3"/>
          <p:cNvSpPr txBox="true"/>
          <p:nvPr/>
        </p:nvSpPr>
        <p:spPr>
          <a:xfrm rot="0">
            <a:off x="1237280" y="1390839"/>
            <a:ext cx="3083322" cy="1184263"/>
          </a:xfrm>
          <a:prstGeom prst="rect">
            <a:avLst/>
          </a:prstGeom>
        </p:spPr>
        <p:txBody>
          <a:bodyPr anchor="t" rtlCol="false" tIns="0" lIns="0" bIns="0" rIns="0">
            <a:spAutoFit/>
          </a:bodyPr>
          <a:lstStyle/>
          <a:p>
            <a:pPr algn="ctr">
              <a:lnSpc>
                <a:spcPts val="9100"/>
              </a:lnSpc>
            </a:pPr>
            <a:r>
              <a:rPr lang="en-US" sz="6500" b="true">
                <a:solidFill>
                  <a:srgbClr val="000000"/>
                </a:solidFill>
                <a:latin typeface="Bodoni FLF Bold"/>
                <a:ea typeface="Bodoni FLF Bold"/>
                <a:cs typeface="Bodoni FLF Bold"/>
                <a:sym typeface="Bodoni FLF Bold"/>
              </a:rPr>
              <a:t>Insights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EEE3"/>
        </a:solidFill>
      </p:bgPr>
    </p:bg>
    <p:spTree>
      <p:nvGrpSpPr>
        <p:cNvPr id="1" name=""/>
        <p:cNvGrpSpPr/>
        <p:nvPr/>
      </p:nvGrpSpPr>
      <p:grpSpPr>
        <a:xfrm>
          <a:off x="0" y="0"/>
          <a:ext cx="0" cy="0"/>
          <a:chOff x="0" y="0"/>
          <a:chExt cx="0" cy="0"/>
        </a:xfrm>
      </p:grpSpPr>
      <p:grpSp>
        <p:nvGrpSpPr>
          <p:cNvPr name="Group 2" id="2"/>
          <p:cNvGrpSpPr/>
          <p:nvPr/>
        </p:nvGrpSpPr>
        <p:grpSpPr>
          <a:xfrm rot="0">
            <a:off x="3210124" y="455052"/>
            <a:ext cx="11517732" cy="1417690"/>
            <a:chOff x="0" y="0"/>
            <a:chExt cx="15356976" cy="1890253"/>
          </a:xfrm>
        </p:grpSpPr>
        <p:sp>
          <p:nvSpPr>
            <p:cNvPr name="TextBox 3" id="3"/>
            <p:cNvSpPr txBox="true"/>
            <p:nvPr/>
          </p:nvSpPr>
          <p:spPr>
            <a:xfrm rot="0">
              <a:off x="815789" y="-123825"/>
              <a:ext cx="13725398" cy="1047538"/>
            </a:xfrm>
            <a:prstGeom prst="rect">
              <a:avLst/>
            </a:prstGeom>
          </p:spPr>
          <p:txBody>
            <a:bodyPr anchor="t" rtlCol="false" tIns="0" lIns="0" bIns="0" rIns="0">
              <a:spAutoFit/>
            </a:bodyPr>
            <a:lstStyle/>
            <a:p>
              <a:pPr algn="ctr">
                <a:lnSpc>
                  <a:spcPts val="6439"/>
                </a:lnSpc>
                <a:spcBef>
                  <a:spcPct val="0"/>
                </a:spcBef>
              </a:pPr>
              <a:r>
                <a:rPr lang="en-US" sz="4599">
                  <a:solidFill>
                    <a:srgbClr val="2C2C2E"/>
                  </a:solidFill>
                  <a:latin typeface="Bodoni FLF"/>
                  <a:ea typeface="Bodoni FLF"/>
                  <a:cs typeface="Bodoni FLF"/>
                  <a:sym typeface="Bodoni FLF"/>
                </a:rPr>
                <a:t>Construcción y evaluación de los modelos</a:t>
              </a:r>
            </a:p>
          </p:txBody>
        </p:sp>
        <p:sp>
          <p:nvSpPr>
            <p:cNvPr name="TextBox 4" id="4"/>
            <p:cNvSpPr txBox="true"/>
            <p:nvPr/>
          </p:nvSpPr>
          <p:spPr>
            <a:xfrm rot="0">
              <a:off x="0" y="1384697"/>
              <a:ext cx="15356976" cy="505556"/>
            </a:xfrm>
            <a:prstGeom prst="rect">
              <a:avLst/>
            </a:prstGeom>
          </p:spPr>
          <p:txBody>
            <a:bodyPr anchor="t" rtlCol="false" tIns="0" lIns="0" bIns="0" rIns="0">
              <a:spAutoFit/>
            </a:bodyPr>
            <a:lstStyle/>
            <a:p>
              <a:pPr algn="ctr" marL="0" indent="0" lvl="0">
                <a:lnSpc>
                  <a:spcPts val="3220"/>
                </a:lnSpc>
                <a:spcBef>
                  <a:spcPct val="0"/>
                </a:spcBef>
              </a:pPr>
            </a:p>
          </p:txBody>
        </p:sp>
        <p:sp>
          <p:nvSpPr>
            <p:cNvPr name="Freeform 5" id="5"/>
            <p:cNvSpPr/>
            <p:nvPr/>
          </p:nvSpPr>
          <p:spPr>
            <a:xfrm flipH="false" flipV="false" rot="-118389">
              <a:off x="1889769" y="964016"/>
              <a:ext cx="11577437" cy="547297"/>
            </a:xfrm>
            <a:custGeom>
              <a:avLst/>
              <a:gdLst/>
              <a:ahLst/>
              <a:cxnLst/>
              <a:rect r="r" b="b" t="t" l="l"/>
              <a:pathLst>
                <a:path h="547297" w="11577437">
                  <a:moveTo>
                    <a:pt x="0" y="0"/>
                  </a:moveTo>
                  <a:lnTo>
                    <a:pt x="11577438" y="0"/>
                  </a:lnTo>
                  <a:lnTo>
                    <a:pt x="11577438" y="547297"/>
                  </a:lnTo>
                  <a:lnTo>
                    <a:pt x="0" y="547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true" flipV="true" rot="2586275">
            <a:off x="17191665" y="-2630090"/>
            <a:ext cx="1463286" cy="5260180"/>
          </a:xfrm>
          <a:custGeom>
            <a:avLst/>
            <a:gdLst/>
            <a:ahLst/>
            <a:cxnLst/>
            <a:rect r="r" b="b" t="t" l="l"/>
            <a:pathLst>
              <a:path h="5260180" w="1463286">
                <a:moveTo>
                  <a:pt x="1463286" y="5260180"/>
                </a:moveTo>
                <a:lnTo>
                  <a:pt x="0" y="5260180"/>
                </a:lnTo>
                <a:lnTo>
                  <a:pt x="0" y="0"/>
                </a:lnTo>
                <a:lnTo>
                  <a:pt x="1463286" y="0"/>
                </a:lnTo>
                <a:lnTo>
                  <a:pt x="1463286" y="52601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4347827"/>
            <a:ext cx="7627920" cy="4910473"/>
          </a:xfrm>
          <a:custGeom>
            <a:avLst/>
            <a:gdLst/>
            <a:ahLst/>
            <a:cxnLst/>
            <a:rect r="r" b="b" t="t" l="l"/>
            <a:pathLst>
              <a:path h="4910473" w="7627920">
                <a:moveTo>
                  <a:pt x="0" y="0"/>
                </a:moveTo>
                <a:lnTo>
                  <a:pt x="7627920" y="0"/>
                </a:lnTo>
                <a:lnTo>
                  <a:pt x="7627920" y="4910473"/>
                </a:lnTo>
                <a:lnTo>
                  <a:pt x="0" y="4910473"/>
                </a:lnTo>
                <a:lnTo>
                  <a:pt x="0" y="0"/>
                </a:lnTo>
                <a:close/>
              </a:path>
            </a:pathLst>
          </a:custGeom>
          <a:blipFill>
            <a:blip r:embed="rId7"/>
            <a:stretch>
              <a:fillRect l="0" t="0" r="0" b="0"/>
            </a:stretch>
          </a:blipFill>
        </p:spPr>
      </p:sp>
      <p:sp>
        <p:nvSpPr>
          <p:cNvPr name="Freeform 8" id="8"/>
          <p:cNvSpPr/>
          <p:nvPr/>
        </p:nvSpPr>
        <p:spPr>
          <a:xfrm flipH="false" flipV="false" rot="0">
            <a:off x="10028541" y="4347827"/>
            <a:ext cx="7627920" cy="4910473"/>
          </a:xfrm>
          <a:custGeom>
            <a:avLst/>
            <a:gdLst/>
            <a:ahLst/>
            <a:cxnLst/>
            <a:rect r="r" b="b" t="t" l="l"/>
            <a:pathLst>
              <a:path h="4910473" w="7627920">
                <a:moveTo>
                  <a:pt x="0" y="0"/>
                </a:moveTo>
                <a:lnTo>
                  <a:pt x="7627920" y="0"/>
                </a:lnTo>
                <a:lnTo>
                  <a:pt x="7627920" y="4910473"/>
                </a:lnTo>
                <a:lnTo>
                  <a:pt x="0" y="4910473"/>
                </a:lnTo>
                <a:lnTo>
                  <a:pt x="0" y="0"/>
                </a:lnTo>
                <a:close/>
              </a:path>
            </a:pathLst>
          </a:custGeom>
          <a:blipFill>
            <a:blip r:embed="rId8"/>
            <a:stretch>
              <a:fillRect l="0" t="0" r="0" b="0"/>
            </a:stretch>
          </a:blipFill>
        </p:spPr>
      </p:sp>
      <p:sp>
        <p:nvSpPr>
          <p:cNvPr name="TextBox 9" id="9"/>
          <p:cNvSpPr txBox="true"/>
          <p:nvPr/>
        </p:nvSpPr>
        <p:spPr>
          <a:xfrm rot="0">
            <a:off x="1412627" y="2168017"/>
            <a:ext cx="11162507" cy="1842135"/>
          </a:xfrm>
          <a:prstGeom prst="rect">
            <a:avLst/>
          </a:prstGeom>
        </p:spPr>
        <p:txBody>
          <a:bodyPr anchor="t" rtlCol="false" tIns="0" lIns="0" bIns="0" rIns="0">
            <a:spAutoFit/>
          </a:bodyPr>
          <a:lstStyle/>
          <a:p>
            <a:pPr algn="l">
              <a:lnSpc>
                <a:spcPts val="2940"/>
              </a:lnSpc>
              <a:spcBef>
                <a:spcPct val="0"/>
              </a:spcBef>
            </a:pPr>
            <a:r>
              <a:rPr lang="en-US" sz="2100">
                <a:solidFill>
                  <a:srgbClr val="2C2C2E"/>
                </a:solidFill>
                <a:latin typeface="Muli"/>
                <a:ea typeface="Muli"/>
                <a:cs typeface="Muli"/>
                <a:sym typeface="Muli"/>
              </a:rPr>
              <a:t>Modelos probados: </a:t>
            </a:r>
            <a:r>
              <a:rPr lang="en-US" b="true" sz="2100">
                <a:solidFill>
                  <a:srgbClr val="2C2C2E"/>
                </a:solidFill>
                <a:latin typeface="Muli Bold"/>
                <a:ea typeface="Muli Bold"/>
                <a:cs typeface="Muli Bold"/>
                <a:sym typeface="Muli Bold"/>
              </a:rPr>
              <a:t>Regresión Lineal y Random Forest.</a:t>
            </a:r>
          </a:p>
          <a:p>
            <a:pPr algn="l">
              <a:lnSpc>
                <a:spcPts val="2940"/>
              </a:lnSpc>
              <a:spcBef>
                <a:spcPct val="0"/>
              </a:spcBef>
            </a:pPr>
            <a:r>
              <a:rPr lang="en-US" sz="2100">
                <a:solidFill>
                  <a:srgbClr val="2C2C2E"/>
                </a:solidFill>
                <a:latin typeface="Muli"/>
                <a:ea typeface="Muli"/>
                <a:cs typeface="Muli"/>
                <a:sym typeface="Muli"/>
              </a:rPr>
              <a:t>Evaluación:</a:t>
            </a:r>
          </a:p>
          <a:p>
            <a:pPr algn="l">
              <a:lnSpc>
                <a:spcPts val="2940"/>
              </a:lnSpc>
              <a:spcBef>
                <a:spcPct val="0"/>
              </a:spcBef>
            </a:pPr>
            <a:r>
              <a:rPr lang="en-US" sz="2100">
                <a:solidFill>
                  <a:srgbClr val="2C2C2E"/>
                </a:solidFill>
                <a:latin typeface="Muli"/>
                <a:ea typeface="Muli"/>
                <a:cs typeface="Muli"/>
                <a:sym typeface="Muli"/>
              </a:rPr>
              <a:t>MAE y R² para ambos modelos.</a:t>
            </a:r>
          </a:p>
          <a:p>
            <a:pPr algn="l">
              <a:lnSpc>
                <a:spcPts val="2940"/>
              </a:lnSpc>
              <a:spcBef>
                <a:spcPct val="0"/>
              </a:spcBef>
            </a:pPr>
            <a:r>
              <a:rPr lang="en-US" sz="2100">
                <a:solidFill>
                  <a:srgbClr val="2C2C2E"/>
                </a:solidFill>
                <a:latin typeface="Muli"/>
                <a:ea typeface="Muli"/>
                <a:cs typeface="Muli"/>
                <a:sym typeface="Muli"/>
              </a:rPr>
              <a:t>Comparación visual (scatter plots) de los valores predichos vs. reales para ambos modelos.</a:t>
            </a:r>
          </a:p>
          <a:p>
            <a:pPr algn="l">
              <a:lnSpc>
                <a:spcPts val="294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3A4D8"/>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50087" y="-3013929"/>
            <a:ext cx="8305628" cy="16238830"/>
          </a:xfrm>
          <a:custGeom>
            <a:avLst/>
            <a:gdLst/>
            <a:ahLst/>
            <a:cxnLst/>
            <a:rect r="r" b="b" t="t" l="l"/>
            <a:pathLst>
              <a:path h="16238830" w="8305628">
                <a:moveTo>
                  <a:pt x="0" y="0"/>
                </a:moveTo>
                <a:lnTo>
                  <a:pt x="8305628" y="0"/>
                </a:lnTo>
                <a:lnTo>
                  <a:pt x="8305628" y="16238830"/>
                </a:lnTo>
                <a:lnTo>
                  <a:pt x="0" y="16238830"/>
                </a:lnTo>
                <a:lnTo>
                  <a:pt x="0" y="0"/>
                </a:lnTo>
                <a:close/>
              </a:path>
            </a:pathLst>
          </a:custGeom>
          <a:blipFill>
            <a:blip r:embed="rId3">
              <a:extLst>
                <a:ext uri="{96DAC541-7B7A-43D3-8B79-37D633B846F1}">
                  <asvg:svgBlip xmlns:asvg="http://schemas.microsoft.com/office/drawing/2016/SVG/main" r:embed="rId4"/>
                </a:ext>
              </a:extLst>
            </a:blip>
            <a:stretch>
              <a:fillRect l="-6063" t="-876" r="-41611" b="0"/>
            </a:stretch>
          </a:blipFill>
        </p:spPr>
      </p:sp>
      <p:sp>
        <p:nvSpPr>
          <p:cNvPr name="Freeform 3" id="3"/>
          <p:cNvSpPr/>
          <p:nvPr/>
        </p:nvSpPr>
        <p:spPr>
          <a:xfrm flipH="false" flipV="false" rot="-118389">
            <a:off x="3146185" y="1939603"/>
            <a:ext cx="12125579" cy="573209"/>
          </a:xfrm>
          <a:custGeom>
            <a:avLst/>
            <a:gdLst/>
            <a:ahLst/>
            <a:cxnLst/>
            <a:rect r="r" b="b" t="t" l="l"/>
            <a:pathLst>
              <a:path h="573209" w="12125579">
                <a:moveTo>
                  <a:pt x="0" y="0"/>
                </a:moveTo>
                <a:lnTo>
                  <a:pt x="12125579" y="0"/>
                </a:lnTo>
                <a:lnTo>
                  <a:pt x="12125579" y="573209"/>
                </a:lnTo>
                <a:lnTo>
                  <a:pt x="0" y="573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139912" y="-1731023"/>
            <a:ext cx="2423432" cy="3462045"/>
          </a:xfrm>
          <a:custGeom>
            <a:avLst/>
            <a:gdLst/>
            <a:ahLst/>
            <a:cxnLst/>
            <a:rect r="r" b="b" t="t" l="l"/>
            <a:pathLst>
              <a:path h="3462045" w="2423432">
                <a:moveTo>
                  <a:pt x="0" y="0"/>
                </a:moveTo>
                <a:lnTo>
                  <a:pt x="2423431" y="0"/>
                </a:lnTo>
                <a:lnTo>
                  <a:pt x="2423431" y="3462046"/>
                </a:lnTo>
                <a:lnTo>
                  <a:pt x="0" y="34620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2859211" y="-1731023"/>
            <a:ext cx="2423432" cy="3462045"/>
          </a:xfrm>
          <a:custGeom>
            <a:avLst/>
            <a:gdLst/>
            <a:ahLst/>
            <a:cxnLst/>
            <a:rect r="r" b="b" t="t" l="l"/>
            <a:pathLst>
              <a:path h="3462045" w="2423432">
                <a:moveTo>
                  <a:pt x="0" y="0"/>
                </a:moveTo>
                <a:lnTo>
                  <a:pt x="2423432" y="0"/>
                </a:lnTo>
                <a:lnTo>
                  <a:pt x="2423432" y="3462046"/>
                </a:lnTo>
                <a:lnTo>
                  <a:pt x="0" y="34620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7365178">
            <a:off x="17242618" y="6295363"/>
            <a:ext cx="2838056" cy="6876348"/>
          </a:xfrm>
          <a:custGeom>
            <a:avLst/>
            <a:gdLst/>
            <a:ahLst/>
            <a:cxnLst/>
            <a:rect r="r" b="b" t="t" l="l"/>
            <a:pathLst>
              <a:path h="6876348" w="2838056">
                <a:moveTo>
                  <a:pt x="0" y="0"/>
                </a:moveTo>
                <a:lnTo>
                  <a:pt x="2838056" y="0"/>
                </a:lnTo>
                <a:lnTo>
                  <a:pt x="2838056" y="6876348"/>
                </a:lnTo>
                <a:lnTo>
                  <a:pt x="0" y="68763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7365178">
            <a:off x="16868972" y="6623813"/>
            <a:ext cx="2838056" cy="6876348"/>
          </a:xfrm>
          <a:custGeom>
            <a:avLst/>
            <a:gdLst/>
            <a:ahLst/>
            <a:cxnLst/>
            <a:rect r="r" b="b" t="t" l="l"/>
            <a:pathLst>
              <a:path h="6876348" w="2838056">
                <a:moveTo>
                  <a:pt x="0" y="0"/>
                </a:moveTo>
                <a:lnTo>
                  <a:pt x="2838056" y="0"/>
                </a:lnTo>
                <a:lnTo>
                  <a:pt x="2838056" y="6876348"/>
                </a:lnTo>
                <a:lnTo>
                  <a:pt x="0" y="68763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3139912" y="1305572"/>
            <a:ext cx="11705687" cy="727075"/>
          </a:xfrm>
          <a:prstGeom prst="rect">
            <a:avLst/>
          </a:prstGeom>
        </p:spPr>
        <p:txBody>
          <a:bodyPr anchor="t" rtlCol="false" tIns="0" lIns="0" bIns="0" rIns="0">
            <a:spAutoFit/>
          </a:bodyPr>
          <a:lstStyle/>
          <a:p>
            <a:pPr algn="ctr">
              <a:lnSpc>
                <a:spcPts val="5599"/>
              </a:lnSpc>
              <a:spcBef>
                <a:spcPct val="0"/>
              </a:spcBef>
            </a:pPr>
            <a:r>
              <a:rPr lang="en-US" sz="3999">
                <a:solidFill>
                  <a:srgbClr val="2C2C2E"/>
                </a:solidFill>
                <a:latin typeface="Bodoni FLF"/>
                <a:ea typeface="Bodoni FLF"/>
                <a:cs typeface="Bodoni FLF"/>
                <a:sym typeface="Bodoni FLF"/>
              </a:rPr>
              <a:t>Comparación de los modelos</a:t>
            </a:r>
          </a:p>
        </p:txBody>
      </p:sp>
      <p:sp>
        <p:nvSpPr>
          <p:cNvPr name="Freeform 9" id="9"/>
          <p:cNvSpPr/>
          <p:nvPr/>
        </p:nvSpPr>
        <p:spPr>
          <a:xfrm flipH="false" flipV="false" rot="0">
            <a:off x="1690338" y="2609534"/>
            <a:ext cx="9362038" cy="6015109"/>
          </a:xfrm>
          <a:custGeom>
            <a:avLst/>
            <a:gdLst/>
            <a:ahLst/>
            <a:cxnLst/>
            <a:rect r="r" b="b" t="t" l="l"/>
            <a:pathLst>
              <a:path h="6015109" w="9362038">
                <a:moveTo>
                  <a:pt x="0" y="0"/>
                </a:moveTo>
                <a:lnTo>
                  <a:pt x="9362038" y="0"/>
                </a:lnTo>
                <a:lnTo>
                  <a:pt x="9362038" y="6015109"/>
                </a:lnTo>
                <a:lnTo>
                  <a:pt x="0" y="6015109"/>
                </a:lnTo>
                <a:lnTo>
                  <a:pt x="0" y="0"/>
                </a:lnTo>
                <a:close/>
              </a:path>
            </a:pathLst>
          </a:custGeom>
          <a:blipFill>
            <a:blip r:embed="rId13"/>
            <a:stretch>
              <a:fillRect l="0" t="0" r="0" b="0"/>
            </a:stretch>
          </a:blipFill>
        </p:spPr>
      </p:sp>
      <p:sp>
        <p:nvSpPr>
          <p:cNvPr name="TextBox 10" id="10"/>
          <p:cNvSpPr txBox="true"/>
          <p:nvPr/>
        </p:nvSpPr>
        <p:spPr>
          <a:xfrm rot="0">
            <a:off x="11354084" y="3959259"/>
            <a:ext cx="5677552" cy="826421"/>
          </a:xfrm>
          <a:prstGeom prst="rect">
            <a:avLst/>
          </a:prstGeom>
        </p:spPr>
        <p:txBody>
          <a:bodyPr anchor="t" rtlCol="false" tIns="0" lIns="0" bIns="0" rIns="0">
            <a:spAutoFit/>
          </a:bodyPr>
          <a:lstStyle/>
          <a:p>
            <a:pPr algn="ctr">
              <a:lnSpc>
                <a:spcPts val="2224"/>
              </a:lnSpc>
            </a:pPr>
            <a:r>
              <a:rPr lang="en-US" sz="1588">
                <a:solidFill>
                  <a:srgbClr val="2C2C2E"/>
                </a:solidFill>
                <a:latin typeface="Open Sans"/>
                <a:ea typeface="Open Sans"/>
                <a:cs typeface="Open Sans"/>
                <a:sym typeface="Open Sans"/>
              </a:rPr>
              <a:t>Regresión Lineal:</a:t>
            </a:r>
          </a:p>
          <a:p>
            <a:pPr algn="ctr">
              <a:lnSpc>
                <a:spcPts val="2224"/>
              </a:lnSpc>
            </a:pPr>
            <a:r>
              <a:rPr lang="en-US" sz="1588">
                <a:solidFill>
                  <a:srgbClr val="2C2C2E"/>
                </a:solidFill>
                <a:latin typeface="Open Sans"/>
                <a:ea typeface="Open Sans"/>
                <a:cs typeface="Open Sans"/>
                <a:sym typeface="Open Sans"/>
              </a:rPr>
              <a:t>MAE: 3.5981226315793493</a:t>
            </a:r>
          </a:p>
          <a:p>
            <a:pPr algn="ctr">
              <a:lnSpc>
                <a:spcPts val="2224"/>
              </a:lnSpc>
            </a:pPr>
            <a:r>
              <a:rPr lang="en-US" sz="1588">
                <a:solidFill>
                  <a:srgbClr val="2C2C2E"/>
                </a:solidFill>
                <a:latin typeface="Open Sans"/>
                <a:ea typeface="Open Sans"/>
                <a:cs typeface="Open Sans"/>
                <a:sym typeface="Open Sans"/>
              </a:rPr>
              <a:t>R2 Score: 0.8998200410909988</a:t>
            </a:r>
          </a:p>
        </p:txBody>
      </p:sp>
      <p:sp>
        <p:nvSpPr>
          <p:cNvPr name="TextBox 11" id="11"/>
          <p:cNvSpPr txBox="true"/>
          <p:nvPr/>
        </p:nvSpPr>
        <p:spPr>
          <a:xfrm rot="0">
            <a:off x="11172722" y="6023931"/>
            <a:ext cx="5858913" cy="826389"/>
          </a:xfrm>
          <a:prstGeom prst="rect">
            <a:avLst/>
          </a:prstGeom>
        </p:spPr>
        <p:txBody>
          <a:bodyPr anchor="t" rtlCol="false" tIns="0" lIns="0" bIns="0" rIns="0">
            <a:spAutoFit/>
          </a:bodyPr>
          <a:lstStyle/>
          <a:p>
            <a:pPr algn="ctr">
              <a:lnSpc>
                <a:spcPts val="2226"/>
              </a:lnSpc>
            </a:pPr>
            <a:r>
              <a:rPr lang="en-US" sz="1589">
                <a:solidFill>
                  <a:srgbClr val="2C2C2E"/>
                </a:solidFill>
                <a:latin typeface="Open Sans"/>
                <a:ea typeface="Open Sans"/>
                <a:cs typeface="Open Sans"/>
                <a:sym typeface="Open Sans"/>
              </a:rPr>
              <a:t>Random Forest:</a:t>
            </a:r>
          </a:p>
          <a:p>
            <a:pPr algn="ctr">
              <a:lnSpc>
                <a:spcPts val="2226"/>
              </a:lnSpc>
            </a:pPr>
            <a:r>
              <a:rPr lang="en-US" sz="1589">
                <a:solidFill>
                  <a:srgbClr val="2C2C2E"/>
                </a:solidFill>
                <a:latin typeface="Open Sans"/>
                <a:ea typeface="Open Sans"/>
                <a:cs typeface="Open Sans"/>
                <a:sym typeface="Open Sans"/>
              </a:rPr>
              <a:t>MAE: 4.225967668997668</a:t>
            </a:r>
          </a:p>
          <a:p>
            <a:pPr algn="ctr">
              <a:lnSpc>
                <a:spcPts val="2226"/>
              </a:lnSpc>
            </a:pPr>
            <a:r>
              <a:rPr lang="en-US" sz="1589">
                <a:solidFill>
                  <a:srgbClr val="2C2C2E"/>
                </a:solidFill>
                <a:latin typeface="Open Sans"/>
                <a:ea typeface="Open Sans"/>
                <a:cs typeface="Open Sans"/>
                <a:sym typeface="Open Sans"/>
              </a:rPr>
              <a:t>R2 Score: 0.8620017214021194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DAGTF6Hx1f8</dc:identifier>
  <dcterms:modified xsi:type="dcterms:W3CDTF">2011-08-01T06:04:30Z</dcterms:modified>
  <cp:revision>1</cp:revision>
  <dc:title>Pink and Cream Illustration Social Science Class Education Presentation</dc:title>
</cp:coreProperties>
</file>